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75" r:id="rId3"/>
    <p:sldMasterId id="2147483683" r:id="rId4"/>
    <p:sldMasterId id="2147483684" r:id="rId5"/>
    <p:sldMasterId id="2147483685" r:id="rId6"/>
    <p:sldMasterId id="2147483686" r:id="rId7"/>
    <p:sldMasterId id="2147483687" r:id="rId8"/>
    <p:sldMasterId id="2147483688" r:id="rId9"/>
    <p:sldMasterId id="2147483689" r:id="rId10"/>
    <p:sldMasterId id="2147483690" r:id="rId11"/>
    <p:sldMasterId id="2147483691" r:id="rId12"/>
    <p:sldMasterId id="2147483692" r:id="rId13"/>
    <p:sldMasterId id="2147483693" r:id="rId14"/>
    <p:sldMasterId id="2147484025" r:id="rId15"/>
    <p:sldMasterId id="2147484047" r:id="rId16"/>
  </p:sldMasterIdLst>
  <p:notesMasterIdLst>
    <p:notesMasterId r:id="rId54"/>
  </p:notesMasterIdLst>
  <p:sldIdLst>
    <p:sldId id="260" r:id="rId17"/>
    <p:sldId id="390" r:id="rId18"/>
    <p:sldId id="261" r:id="rId19"/>
    <p:sldId id="259" r:id="rId20"/>
    <p:sldId id="263" r:id="rId21"/>
    <p:sldId id="264" r:id="rId22"/>
    <p:sldId id="269" r:id="rId23"/>
    <p:sldId id="392" r:id="rId24"/>
    <p:sldId id="391" r:id="rId25"/>
    <p:sldId id="394" r:id="rId26"/>
    <p:sldId id="298" r:id="rId27"/>
    <p:sldId id="420" r:id="rId28"/>
    <p:sldId id="421" r:id="rId29"/>
    <p:sldId id="422" r:id="rId30"/>
    <p:sldId id="423" r:id="rId31"/>
    <p:sldId id="424" r:id="rId32"/>
    <p:sldId id="397" r:id="rId33"/>
    <p:sldId id="425" r:id="rId34"/>
    <p:sldId id="426" r:id="rId35"/>
    <p:sldId id="427" r:id="rId36"/>
    <p:sldId id="428" r:id="rId37"/>
    <p:sldId id="429" r:id="rId38"/>
    <p:sldId id="430" r:id="rId39"/>
    <p:sldId id="431" r:id="rId40"/>
    <p:sldId id="432" r:id="rId41"/>
    <p:sldId id="433" r:id="rId42"/>
    <p:sldId id="434" r:id="rId43"/>
    <p:sldId id="435" r:id="rId44"/>
    <p:sldId id="436" r:id="rId45"/>
    <p:sldId id="416" r:id="rId46"/>
    <p:sldId id="437" r:id="rId47"/>
    <p:sldId id="438" r:id="rId48"/>
    <p:sldId id="439" r:id="rId49"/>
    <p:sldId id="417" r:id="rId50"/>
    <p:sldId id="440" r:id="rId51"/>
    <p:sldId id="441" r:id="rId52"/>
    <p:sldId id="442" r:id="rId53"/>
  </p:sldIdLst>
  <p:sldSz cx="12192000" cy="6858000"/>
  <p:notesSz cx="6858000" cy="9144000"/>
  <p:defaultTextStyle>
    <a:defPPr>
      <a:defRPr lang="zh-CN"/>
    </a:defPPr>
    <a:lvl1pPr algn="l" defTabSz="912813"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5613" indent="1588" algn="l" defTabSz="912813"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2813" indent="1588" algn="l" defTabSz="912813"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0013" indent="1588" algn="l" defTabSz="912813"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7213" indent="1588" algn="l" defTabSz="912813"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C6"/>
    <a:srgbClr val="222832"/>
    <a:srgbClr val="2C3441"/>
    <a:srgbClr val="2194B3"/>
    <a:srgbClr val="225F74"/>
    <a:srgbClr val="1C2E48"/>
    <a:srgbClr val="A49782"/>
    <a:srgbClr val="14A9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63" d="100"/>
          <a:sy n="63" d="100"/>
        </p:scale>
        <p:origin x="780" y="72"/>
      </p:cViewPr>
      <p:guideLst>
        <p:guide orient="horz" pos="2160"/>
        <p:guide pos="3840"/>
      </p:guideLst>
    </p:cSldViewPr>
  </p:slideViewPr>
  <p:notesTextViewPr>
    <p:cViewPr>
      <p:scale>
        <a:sx n="1" d="1"/>
        <a:sy n="1" d="1"/>
      </p:scale>
      <p:origin x="0" y="0"/>
    </p:cViewPr>
  </p:notesTextViewPr>
  <p:sorterViewPr>
    <p:cViewPr>
      <p:scale>
        <a:sx n="74" d="100"/>
        <a:sy n="7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1"/>
          <c:order val="0"/>
          <c:tx>
            <c:strRef>
              <c:f>Sheet1!$C$1</c:f>
              <c:strCache>
                <c:ptCount val="1"/>
                <c:pt idx="0">
                  <c:v>天然气</c:v>
                </c:pt>
              </c:strCache>
            </c:strRef>
          </c:tx>
          <c:spPr>
            <a:solidFill>
              <a:srgbClr val="007BC6"/>
            </a:solidFill>
          </c:spPr>
          <c:cat>
            <c:strRef>
              <c:f>Sheet1!$A$2:$A$7</c:f>
              <c:strCache>
                <c:ptCount val="6"/>
                <c:pt idx="0">
                  <c:v>一月</c:v>
                </c:pt>
                <c:pt idx="1">
                  <c:v>二月</c:v>
                </c:pt>
                <c:pt idx="2">
                  <c:v>三月</c:v>
                </c:pt>
                <c:pt idx="3">
                  <c:v>四月</c:v>
                </c:pt>
                <c:pt idx="4">
                  <c:v>五月</c:v>
                </c:pt>
                <c:pt idx="5">
                  <c:v>六月</c:v>
                </c:pt>
              </c:strCache>
            </c:strRef>
          </c:cat>
          <c:val>
            <c:numRef>
              <c:f>Sheet1!$C$2:$C$7</c:f>
              <c:numCache>
                <c:formatCode>g/"通""用""格""式"</c:formatCode>
                <c:ptCount val="6"/>
                <c:pt idx="0">
                  <c:v>17</c:v>
                </c:pt>
                <c:pt idx="1">
                  <c:v>11</c:v>
                </c:pt>
                <c:pt idx="2">
                  <c:v>29</c:v>
                </c:pt>
                <c:pt idx="3">
                  <c:v>10</c:v>
                </c:pt>
                <c:pt idx="4">
                  <c:v>17</c:v>
                </c:pt>
                <c:pt idx="5">
                  <c:v>15</c:v>
                </c:pt>
              </c:numCache>
            </c:numRef>
          </c:val>
          <c:extLst>
            <c:ext xmlns:c16="http://schemas.microsoft.com/office/drawing/2014/chart" uri="{C3380CC4-5D6E-409C-BE32-E72D297353CC}">
              <c16:uniqueId val="{00000000-4F3B-4F69-8551-A7478BD61923}"/>
            </c:ext>
          </c:extLst>
        </c:ser>
        <c:ser>
          <c:idx val="2"/>
          <c:order val="1"/>
          <c:tx>
            <c:strRef>
              <c:f>Sheet1!$D$1</c:f>
              <c:strCache>
                <c:ptCount val="1"/>
                <c:pt idx="0">
                  <c:v>旅馆</c:v>
                </c:pt>
              </c:strCache>
            </c:strRef>
          </c:tx>
          <c:spPr>
            <a:solidFill>
              <a:srgbClr val="1C2E48">
                <a:alpha val="69804"/>
              </a:srgbClr>
            </a:solidFill>
          </c:spPr>
          <c:cat>
            <c:strRef>
              <c:f>Sheet1!$A$2:$A$7</c:f>
              <c:strCache>
                <c:ptCount val="6"/>
                <c:pt idx="0">
                  <c:v>一月</c:v>
                </c:pt>
                <c:pt idx="1">
                  <c:v>二月</c:v>
                </c:pt>
                <c:pt idx="2">
                  <c:v>三月</c:v>
                </c:pt>
                <c:pt idx="3">
                  <c:v>四月</c:v>
                </c:pt>
                <c:pt idx="4">
                  <c:v>五月</c:v>
                </c:pt>
                <c:pt idx="5">
                  <c:v>六月</c:v>
                </c:pt>
              </c:strCache>
            </c:strRef>
          </c:cat>
          <c:val>
            <c:numRef>
              <c:f>Sheet1!$D$2:$D$7</c:f>
              <c:numCache>
                <c:formatCode>g/"通""用""格""式"</c:formatCode>
                <c:ptCount val="6"/>
                <c:pt idx="0">
                  <c:v>10</c:v>
                </c:pt>
                <c:pt idx="1">
                  <c:v>21</c:v>
                </c:pt>
                <c:pt idx="2">
                  <c:v>14</c:v>
                </c:pt>
                <c:pt idx="3">
                  <c:v>17</c:v>
                </c:pt>
                <c:pt idx="4">
                  <c:v>10</c:v>
                </c:pt>
                <c:pt idx="5">
                  <c:v>20</c:v>
                </c:pt>
              </c:numCache>
            </c:numRef>
          </c:val>
          <c:extLst>
            <c:ext xmlns:c16="http://schemas.microsoft.com/office/drawing/2014/chart" uri="{C3380CC4-5D6E-409C-BE32-E72D297353CC}">
              <c16:uniqueId val="{00000001-4F3B-4F69-8551-A7478BD61923}"/>
            </c:ext>
          </c:extLst>
        </c:ser>
        <c:dLbls>
          <c:showLegendKey val="0"/>
          <c:showVal val="0"/>
          <c:showCatName val="0"/>
          <c:showSerName val="0"/>
          <c:showPercent val="0"/>
          <c:showBubbleSize val="0"/>
        </c:dLbls>
        <c:axId val="1368985984"/>
        <c:axId val="1368988256"/>
      </c:areaChart>
      <c:catAx>
        <c:axId val="1368985984"/>
        <c:scaling>
          <c:orientation val="minMax"/>
        </c:scaling>
        <c:delete val="1"/>
        <c:axPos val="b"/>
        <c:numFmt formatCode="General" sourceLinked="1"/>
        <c:majorTickMark val="out"/>
        <c:minorTickMark val="none"/>
        <c:tickLblPos val="none"/>
        <c:crossAx val="1368988256"/>
        <c:crosses val="autoZero"/>
        <c:auto val="1"/>
        <c:lblAlgn val="ctr"/>
        <c:lblOffset val="100"/>
        <c:noMultiLvlLbl val="0"/>
      </c:catAx>
      <c:valAx>
        <c:axId val="1368988256"/>
        <c:scaling>
          <c:orientation val="minMax"/>
        </c:scaling>
        <c:delete val="1"/>
        <c:axPos val="l"/>
        <c:numFmt formatCode="g/&quot;通&quot;&quot;用&quot;&quot;格&quot;&quot;式&quot;" sourceLinked="1"/>
        <c:majorTickMark val="out"/>
        <c:minorTickMark val="none"/>
        <c:tickLblPos val="none"/>
        <c:crossAx val="1368985984"/>
        <c:crosses val="autoZero"/>
        <c:crossBetween val="midCat"/>
      </c:valAx>
      <c:spPr>
        <a:noFill/>
        <a:ln w="42065">
          <a:noFill/>
        </a:ln>
      </c:spPr>
    </c:plotArea>
    <c:plotVisOnly val="1"/>
    <c:dispBlanksAs val="zero"/>
    <c:showDLblsOverMax val="0"/>
  </c:chart>
  <c:spPr>
    <a:noFill/>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B832D-BFE1-4BCA-8974-0444F57985C1}" type="datetimeFigureOut">
              <a:rPr lang="zh-CN" altLang="en-US" smtClean="0"/>
              <a:pPr/>
              <a:t>2019/1/4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304B8-4D65-4C7D-9A9C-208AEB054BB6}" type="slidenum">
              <a:rPr lang="zh-CN" altLang="en-US" smtClean="0"/>
              <a:pPr/>
              <a:t>‹#›</a:t>
            </a:fld>
            <a:endParaRPr lang="zh-CN" altLang="en-US"/>
          </a:p>
        </p:txBody>
      </p:sp>
    </p:spTree>
    <p:extLst>
      <p:ext uri="{BB962C8B-B14F-4D97-AF65-F5344CB8AC3E}">
        <p14:creationId xmlns:p14="http://schemas.microsoft.com/office/powerpoint/2010/main" val="403760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854762E-38C0-4591-A177-6DB03E04DC43}" type="slidenum">
              <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90041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854762E-38C0-4591-A177-6DB03E04DC43}" type="slidenum">
              <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10</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10513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854762E-38C0-4591-A177-6DB03E04DC43}" type="slidenum">
              <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10513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854762E-38C0-4591-A177-6DB03E04DC43}" type="slidenum">
              <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30</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10513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854762E-38C0-4591-A177-6DB03E04DC43}" type="slidenum">
              <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34</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10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152309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605135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BB106886-5002-467D-A601-45BF3FD58041}"/>
              </a:ext>
            </a:extLst>
          </p:cNvPr>
          <p:cNvSpPr>
            <a:spLocks noGrp="1" noChangeArrowheads="1"/>
          </p:cNvSpPr>
          <p:nvPr>
            <p:ph type="dt" sz="half" idx="10"/>
          </p:nvPr>
        </p:nvSpPr>
        <p:spPr>
          <a:ln/>
        </p:spPr>
        <p:txBody>
          <a:bodyPr/>
          <a:lstStyle>
            <a:lvl1pPr>
              <a:defRPr/>
            </a:lvl1pPr>
          </a:lstStyle>
          <a:p>
            <a:pPr>
              <a:defRPr/>
            </a:pPr>
            <a:fld id="{71C92725-80F8-4408-9656-45118A205EB4}" type="datetimeFigureOut">
              <a:rPr lang="zh-CN" altLang="en-US"/>
              <a:pPr>
                <a:defRPr/>
              </a:pPr>
              <a:t>2019/1/4</a:t>
            </a:fld>
            <a:endParaRPr lang="zh-CN" altLang="en-US"/>
          </a:p>
        </p:txBody>
      </p:sp>
      <p:sp>
        <p:nvSpPr>
          <p:cNvPr id="5" name="页脚占位符 3">
            <a:extLst>
              <a:ext uri="{FF2B5EF4-FFF2-40B4-BE49-F238E27FC236}">
                <a16:creationId xmlns:a16="http://schemas.microsoft.com/office/drawing/2014/main" id="{3699A31F-8B3F-4761-B4A6-4CC653E99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050A34AF-F439-4F17-9667-DADDB85B66FA}"/>
              </a:ext>
            </a:extLst>
          </p:cNvPr>
          <p:cNvSpPr>
            <a:spLocks noGrp="1" noChangeArrowheads="1"/>
          </p:cNvSpPr>
          <p:nvPr>
            <p:ph type="sldNum" sz="quarter" idx="12"/>
          </p:nvPr>
        </p:nvSpPr>
        <p:spPr>
          <a:ln/>
        </p:spPr>
        <p:txBody>
          <a:bodyPr/>
          <a:lstStyle>
            <a:lvl1pPr>
              <a:defRPr/>
            </a:lvl1pPr>
          </a:lstStyle>
          <a:p>
            <a:fld id="{4788C10B-A5B9-451E-A883-BE7BD80403DB}" type="slidenum">
              <a:rPr lang="zh-CN" altLang="en-US"/>
              <a:pPr/>
              <a:t>‹#›</a:t>
            </a:fld>
            <a:endParaRPr lang="zh-CN" altLang="en-US"/>
          </a:p>
        </p:txBody>
      </p:sp>
    </p:spTree>
    <p:extLst>
      <p:ext uri="{BB962C8B-B14F-4D97-AF65-F5344CB8AC3E}">
        <p14:creationId xmlns:p14="http://schemas.microsoft.com/office/powerpoint/2010/main" val="8524873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0BE3A6CB-EB19-47FC-A794-0A0BE5C517B4}"/>
              </a:ext>
            </a:extLst>
          </p:cNvPr>
          <p:cNvSpPr>
            <a:spLocks noGrp="1" noChangeArrowheads="1"/>
          </p:cNvSpPr>
          <p:nvPr>
            <p:ph type="dt" sz="half" idx="10"/>
          </p:nvPr>
        </p:nvSpPr>
        <p:spPr>
          <a:ln/>
        </p:spPr>
        <p:txBody>
          <a:bodyPr/>
          <a:lstStyle>
            <a:lvl1pPr>
              <a:defRPr/>
            </a:lvl1pPr>
          </a:lstStyle>
          <a:p>
            <a:pPr>
              <a:defRPr/>
            </a:pPr>
            <a:fld id="{E7528DAE-6A44-431D-8B51-1C6F34EA2F6C}" type="datetimeFigureOut">
              <a:rPr lang="zh-CN" altLang="en-US"/>
              <a:pPr>
                <a:defRPr/>
              </a:pPr>
              <a:t>2019/1/4</a:t>
            </a:fld>
            <a:endParaRPr lang="zh-CN" altLang="en-US"/>
          </a:p>
        </p:txBody>
      </p:sp>
      <p:sp>
        <p:nvSpPr>
          <p:cNvPr id="5" name="页脚占位符 2">
            <a:extLst>
              <a:ext uri="{FF2B5EF4-FFF2-40B4-BE49-F238E27FC236}">
                <a16:creationId xmlns:a16="http://schemas.microsoft.com/office/drawing/2014/main" id="{442C8D91-70AE-47FE-AEA7-96ED5EA3BF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26BA72D-3A4B-46E8-B965-5D374C502025}"/>
              </a:ext>
            </a:extLst>
          </p:cNvPr>
          <p:cNvSpPr>
            <a:spLocks noGrp="1" noChangeArrowheads="1"/>
          </p:cNvSpPr>
          <p:nvPr>
            <p:ph type="sldNum" sz="quarter" idx="12"/>
          </p:nvPr>
        </p:nvSpPr>
        <p:spPr>
          <a:ln/>
        </p:spPr>
        <p:txBody>
          <a:bodyPr/>
          <a:lstStyle>
            <a:lvl1pPr>
              <a:defRPr/>
            </a:lvl1pPr>
          </a:lstStyle>
          <a:p>
            <a:fld id="{7E81C917-685E-4024-8BD2-BF32EFC1A381}" type="slidenum">
              <a:rPr lang="zh-CN" altLang="en-US"/>
              <a:pPr/>
              <a:t>‹#›</a:t>
            </a:fld>
            <a:endParaRPr lang="zh-CN" altLang="en-US"/>
          </a:p>
        </p:txBody>
      </p:sp>
    </p:spTree>
    <p:extLst>
      <p:ext uri="{BB962C8B-B14F-4D97-AF65-F5344CB8AC3E}">
        <p14:creationId xmlns:p14="http://schemas.microsoft.com/office/powerpoint/2010/main" val="19509511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AC3FA561-BC8D-428A-963D-0F3F2EDAD4B7}"/>
              </a:ext>
            </a:extLst>
          </p:cNvPr>
          <p:cNvSpPr>
            <a:spLocks noGrp="1" noChangeArrowheads="1"/>
          </p:cNvSpPr>
          <p:nvPr>
            <p:ph type="dt" sz="half" idx="10"/>
          </p:nvPr>
        </p:nvSpPr>
        <p:spPr>
          <a:ln/>
        </p:spPr>
        <p:txBody>
          <a:bodyPr/>
          <a:lstStyle>
            <a:lvl1pPr>
              <a:defRPr/>
            </a:lvl1pPr>
          </a:lstStyle>
          <a:p>
            <a:pPr>
              <a:defRPr/>
            </a:pPr>
            <a:fld id="{E16D2533-5A98-494B-976D-B8FA98D04F39}" type="datetimeFigureOut">
              <a:rPr lang="zh-CN" altLang="en-US"/>
              <a:pPr>
                <a:defRPr/>
              </a:pPr>
              <a:t>2019/1/4</a:t>
            </a:fld>
            <a:endParaRPr lang="zh-CN" altLang="en-US"/>
          </a:p>
        </p:txBody>
      </p:sp>
      <p:sp>
        <p:nvSpPr>
          <p:cNvPr id="5" name="页脚占位符 2">
            <a:extLst>
              <a:ext uri="{FF2B5EF4-FFF2-40B4-BE49-F238E27FC236}">
                <a16:creationId xmlns:a16="http://schemas.microsoft.com/office/drawing/2014/main" id="{213B0FFC-17E5-4041-8944-1CB37BC69FC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2720DFC2-5004-4665-9779-FB4BA25B858C}"/>
              </a:ext>
            </a:extLst>
          </p:cNvPr>
          <p:cNvSpPr>
            <a:spLocks noGrp="1" noChangeArrowheads="1"/>
          </p:cNvSpPr>
          <p:nvPr>
            <p:ph type="sldNum" sz="quarter" idx="12"/>
          </p:nvPr>
        </p:nvSpPr>
        <p:spPr>
          <a:ln/>
        </p:spPr>
        <p:txBody>
          <a:bodyPr/>
          <a:lstStyle>
            <a:lvl1pPr>
              <a:defRPr/>
            </a:lvl1pPr>
          </a:lstStyle>
          <a:p>
            <a:fld id="{5C8299E5-FC3B-49D5-8A1D-2BFADAE2A4C4}" type="slidenum">
              <a:rPr lang="zh-CN" altLang="en-US"/>
              <a:pPr/>
              <a:t>‹#›</a:t>
            </a:fld>
            <a:endParaRPr lang="zh-CN" altLang="en-US"/>
          </a:p>
        </p:txBody>
      </p:sp>
    </p:spTree>
    <p:extLst>
      <p:ext uri="{BB962C8B-B14F-4D97-AF65-F5344CB8AC3E}">
        <p14:creationId xmlns:p14="http://schemas.microsoft.com/office/powerpoint/2010/main" val="10513133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58532D2D-7C39-459F-9458-7E73B8275088}"/>
              </a:ext>
            </a:extLst>
          </p:cNvPr>
          <p:cNvSpPr>
            <a:spLocks noGrp="1" noChangeArrowheads="1"/>
          </p:cNvSpPr>
          <p:nvPr>
            <p:ph type="dt" sz="half" idx="10"/>
          </p:nvPr>
        </p:nvSpPr>
        <p:spPr>
          <a:ln/>
        </p:spPr>
        <p:txBody>
          <a:bodyPr/>
          <a:lstStyle>
            <a:lvl1pPr>
              <a:defRPr/>
            </a:lvl1pPr>
          </a:lstStyle>
          <a:p>
            <a:pPr>
              <a:defRPr/>
            </a:pPr>
            <a:fld id="{A23818C9-DAAE-4AE7-8D7F-CA10B3660274}" type="datetimeFigureOut">
              <a:rPr lang="zh-CN" altLang="en-US"/>
              <a:pPr>
                <a:defRPr/>
              </a:pPr>
              <a:t>2019/1/4</a:t>
            </a:fld>
            <a:endParaRPr lang="zh-CN" altLang="en-US"/>
          </a:p>
        </p:txBody>
      </p:sp>
      <p:sp>
        <p:nvSpPr>
          <p:cNvPr id="5" name="页脚占位符 2">
            <a:extLst>
              <a:ext uri="{FF2B5EF4-FFF2-40B4-BE49-F238E27FC236}">
                <a16:creationId xmlns:a16="http://schemas.microsoft.com/office/drawing/2014/main" id="{5A045054-0BB6-4820-9278-6B457E72272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C8E92E2E-A63F-47D2-8643-040CFB5C0D30}"/>
              </a:ext>
            </a:extLst>
          </p:cNvPr>
          <p:cNvSpPr>
            <a:spLocks noGrp="1" noChangeArrowheads="1"/>
          </p:cNvSpPr>
          <p:nvPr>
            <p:ph type="sldNum" sz="quarter" idx="12"/>
          </p:nvPr>
        </p:nvSpPr>
        <p:spPr>
          <a:ln/>
        </p:spPr>
        <p:txBody>
          <a:bodyPr/>
          <a:lstStyle>
            <a:lvl1pPr>
              <a:defRPr/>
            </a:lvl1pPr>
          </a:lstStyle>
          <a:p>
            <a:fld id="{626B3C6E-04DF-4796-AFB9-6548BFFB6875}" type="slidenum">
              <a:rPr lang="zh-CN" altLang="en-US"/>
              <a:pPr/>
              <a:t>‹#›</a:t>
            </a:fld>
            <a:endParaRPr lang="zh-CN" altLang="en-US"/>
          </a:p>
        </p:txBody>
      </p:sp>
    </p:spTree>
    <p:extLst>
      <p:ext uri="{BB962C8B-B14F-4D97-AF65-F5344CB8AC3E}">
        <p14:creationId xmlns:p14="http://schemas.microsoft.com/office/powerpoint/2010/main" val="23985476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490D4531-0A5D-48B4-8753-96EEBA5CDDD5}"/>
              </a:ext>
            </a:extLst>
          </p:cNvPr>
          <p:cNvSpPr>
            <a:spLocks noGrp="1" noChangeArrowheads="1"/>
          </p:cNvSpPr>
          <p:nvPr>
            <p:ph type="dt" sz="half" idx="10"/>
          </p:nvPr>
        </p:nvSpPr>
        <p:spPr>
          <a:ln/>
        </p:spPr>
        <p:txBody>
          <a:bodyPr/>
          <a:lstStyle>
            <a:lvl1pPr>
              <a:defRPr/>
            </a:lvl1pPr>
          </a:lstStyle>
          <a:p>
            <a:pPr>
              <a:defRPr/>
            </a:pPr>
            <a:fld id="{D1B21B83-7263-476A-B219-4146837F52BE}" type="datetimeFigureOut">
              <a:rPr lang="zh-CN" altLang="en-US"/>
              <a:pPr>
                <a:defRPr/>
              </a:pPr>
              <a:t>2019/1/4</a:t>
            </a:fld>
            <a:endParaRPr lang="zh-CN" altLang="en-US"/>
          </a:p>
        </p:txBody>
      </p:sp>
      <p:sp>
        <p:nvSpPr>
          <p:cNvPr id="6" name="页脚占位符 2">
            <a:extLst>
              <a:ext uri="{FF2B5EF4-FFF2-40B4-BE49-F238E27FC236}">
                <a16:creationId xmlns:a16="http://schemas.microsoft.com/office/drawing/2014/main" id="{BB2B9B76-94EC-4BAA-B0BF-F135A10662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C55251E-D70E-42E0-9CD2-2F97E2C2D102}"/>
              </a:ext>
            </a:extLst>
          </p:cNvPr>
          <p:cNvSpPr>
            <a:spLocks noGrp="1" noChangeArrowheads="1"/>
          </p:cNvSpPr>
          <p:nvPr>
            <p:ph type="sldNum" sz="quarter" idx="12"/>
          </p:nvPr>
        </p:nvSpPr>
        <p:spPr>
          <a:ln/>
        </p:spPr>
        <p:txBody>
          <a:bodyPr/>
          <a:lstStyle>
            <a:lvl1pPr>
              <a:defRPr/>
            </a:lvl1pPr>
          </a:lstStyle>
          <a:p>
            <a:fld id="{91FCFEA0-CD9A-4BC1-960F-7E5473CF66F6}" type="slidenum">
              <a:rPr lang="zh-CN" altLang="en-US"/>
              <a:pPr/>
              <a:t>‹#›</a:t>
            </a:fld>
            <a:endParaRPr lang="zh-CN" altLang="en-US"/>
          </a:p>
        </p:txBody>
      </p:sp>
    </p:spTree>
    <p:extLst>
      <p:ext uri="{BB962C8B-B14F-4D97-AF65-F5344CB8AC3E}">
        <p14:creationId xmlns:p14="http://schemas.microsoft.com/office/powerpoint/2010/main" val="163874152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B31C5E4F-FF53-4A9C-9390-6AAF03A32FA8}"/>
              </a:ext>
            </a:extLst>
          </p:cNvPr>
          <p:cNvSpPr>
            <a:spLocks noGrp="1" noChangeArrowheads="1"/>
          </p:cNvSpPr>
          <p:nvPr>
            <p:ph type="dt" sz="half" idx="10"/>
          </p:nvPr>
        </p:nvSpPr>
        <p:spPr>
          <a:ln/>
        </p:spPr>
        <p:txBody>
          <a:bodyPr/>
          <a:lstStyle>
            <a:lvl1pPr>
              <a:defRPr/>
            </a:lvl1pPr>
          </a:lstStyle>
          <a:p>
            <a:pPr>
              <a:defRPr/>
            </a:pPr>
            <a:fld id="{B124C690-5B66-40D5-9CCA-07D1811E2083}" type="datetimeFigureOut">
              <a:rPr lang="zh-CN" altLang="en-US"/>
              <a:pPr>
                <a:defRPr/>
              </a:pPr>
              <a:t>2019/1/4</a:t>
            </a:fld>
            <a:endParaRPr lang="zh-CN" altLang="en-US"/>
          </a:p>
        </p:txBody>
      </p:sp>
      <p:sp>
        <p:nvSpPr>
          <p:cNvPr id="8" name="页脚占位符 2">
            <a:extLst>
              <a:ext uri="{FF2B5EF4-FFF2-40B4-BE49-F238E27FC236}">
                <a16:creationId xmlns:a16="http://schemas.microsoft.com/office/drawing/2014/main" id="{2820E123-A813-449D-B401-0B56421E054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DD1BFA18-2001-475F-8C99-987EFD30FA79}"/>
              </a:ext>
            </a:extLst>
          </p:cNvPr>
          <p:cNvSpPr>
            <a:spLocks noGrp="1" noChangeArrowheads="1"/>
          </p:cNvSpPr>
          <p:nvPr>
            <p:ph type="sldNum" sz="quarter" idx="12"/>
          </p:nvPr>
        </p:nvSpPr>
        <p:spPr>
          <a:ln/>
        </p:spPr>
        <p:txBody>
          <a:bodyPr/>
          <a:lstStyle>
            <a:lvl1pPr>
              <a:defRPr/>
            </a:lvl1pPr>
          </a:lstStyle>
          <a:p>
            <a:fld id="{E7D91F14-BAD6-4CB0-A79B-2CBD0EC24295}" type="slidenum">
              <a:rPr lang="zh-CN" altLang="en-US"/>
              <a:pPr/>
              <a:t>‹#›</a:t>
            </a:fld>
            <a:endParaRPr lang="zh-CN" altLang="en-US"/>
          </a:p>
        </p:txBody>
      </p:sp>
    </p:spTree>
    <p:extLst>
      <p:ext uri="{BB962C8B-B14F-4D97-AF65-F5344CB8AC3E}">
        <p14:creationId xmlns:p14="http://schemas.microsoft.com/office/powerpoint/2010/main" val="37690493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0C7394D7-B342-4CFE-82A1-B35937EAB6E4}"/>
              </a:ext>
            </a:extLst>
          </p:cNvPr>
          <p:cNvSpPr>
            <a:spLocks noGrp="1" noChangeArrowheads="1"/>
          </p:cNvSpPr>
          <p:nvPr>
            <p:ph type="dt" sz="half" idx="10"/>
          </p:nvPr>
        </p:nvSpPr>
        <p:spPr>
          <a:ln/>
        </p:spPr>
        <p:txBody>
          <a:bodyPr/>
          <a:lstStyle>
            <a:lvl1pPr>
              <a:defRPr/>
            </a:lvl1pPr>
          </a:lstStyle>
          <a:p>
            <a:pPr>
              <a:defRPr/>
            </a:pPr>
            <a:fld id="{EC314EB4-E27A-4A1A-A894-125C2576B8F6}" type="datetimeFigureOut">
              <a:rPr lang="zh-CN" altLang="en-US"/>
              <a:pPr>
                <a:defRPr/>
              </a:pPr>
              <a:t>2019/1/4</a:t>
            </a:fld>
            <a:endParaRPr lang="zh-CN" altLang="en-US"/>
          </a:p>
        </p:txBody>
      </p:sp>
      <p:sp>
        <p:nvSpPr>
          <p:cNvPr id="4" name="页脚占位符 2">
            <a:extLst>
              <a:ext uri="{FF2B5EF4-FFF2-40B4-BE49-F238E27FC236}">
                <a16:creationId xmlns:a16="http://schemas.microsoft.com/office/drawing/2014/main" id="{C2F735A0-B148-4077-A498-F059C24CCF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3593280B-9D25-4349-BC3A-380A0B7DB54D}"/>
              </a:ext>
            </a:extLst>
          </p:cNvPr>
          <p:cNvSpPr>
            <a:spLocks noGrp="1" noChangeArrowheads="1"/>
          </p:cNvSpPr>
          <p:nvPr>
            <p:ph type="sldNum" sz="quarter" idx="12"/>
          </p:nvPr>
        </p:nvSpPr>
        <p:spPr>
          <a:ln/>
        </p:spPr>
        <p:txBody>
          <a:bodyPr/>
          <a:lstStyle>
            <a:lvl1pPr>
              <a:defRPr/>
            </a:lvl1pPr>
          </a:lstStyle>
          <a:p>
            <a:fld id="{DD15FB88-C675-4D1A-9174-B024C51DEF5A}" type="slidenum">
              <a:rPr lang="zh-CN" altLang="en-US"/>
              <a:pPr/>
              <a:t>‹#›</a:t>
            </a:fld>
            <a:endParaRPr lang="zh-CN" altLang="en-US"/>
          </a:p>
        </p:txBody>
      </p:sp>
    </p:spTree>
    <p:extLst>
      <p:ext uri="{BB962C8B-B14F-4D97-AF65-F5344CB8AC3E}">
        <p14:creationId xmlns:p14="http://schemas.microsoft.com/office/powerpoint/2010/main" val="25537601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979C804-1FCF-4F3B-B1D7-F784E497252A}"/>
              </a:ext>
            </a:extLst>
          </p:cNvPr>
          <p:cNvSpPr>
            <a:spLocks noGrp="1" noChangeArrowheads="1"/>
          </p:cNvSpPr>
          <p:nvPr>
            <p:ph type="dt" sz="half" idx="10"/>
          </p:nvPr>
        </p:nvSpPr>
        <p:spPr>
          <a:ln/>
        </p:spPr>
        <p:txBody>
          <a:bodyPr/>
          <a:lstStyle>
            <a:lvl1pPr>
              <a:defRPr/>
            </a:lvl1pPr>
          </a:lstStyle>
          <a:p>
            <a:pPr>
              <a:defRPr/>
            </a:pPr>
            <a:fld id="{02A1E23B-33E5-4388-B095-C15A539F77BC}" type="datetimeFigureOut">
              <a:rPr lang="zh-CN" altLang="en-US"/>
              <a:pPr>
                <a:defRPr/>
              </a:pPr>
              <a:t>2019/1/4</a:t>
            </a:fld>
            <a:endParaRPr lang="zh-CN" altLang="en-US"/>
          </a:p>
        </p:txBody>
      </p:sp>
      <p:sp>
        <p:nvSpPr>
          <p:cNvPr id="3" name="页脚占位符 2">
            <a:extLst>
              <a:ext uri="{FF2B5EF4-FFF2-40B4-BE49-F238E27FC236}">
                <a16:creationId xmlns:a16="http://schemas.microsoft.com/office/drawing/2014/main" id="{B0B3BA49-C7DC-4C50-9A3E-5FDDB6BB0A5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240B4D08-7A1A-4139-9B36-C74087415732}"/>
              </a:ext>
            </a:extLst>
          </p:cNvPr>
          <p:cNvSpPr>
            <a:spLocks noGrp="1" noChangeArrowheads="1"/>
          </p:cNvSpPr>
          <p:nvPr>
            <p:ph type="sldNum" sz="quarter" idx="12"/>
          </p:nvPr>
        </p:nvSpPr>
        <p:spPr>
          <a:ln/>
        </p:spPr>
        <p:txBody>
          <a:bodyPr/>
          <a:lstStyle>
            <a:lvl1pPr>
              <a:defRPr/>
            </a:lvl1pPr>
          </a:lstStyle>
          <a:p>
            <a:fld id="{962BCBE4-3D79-475A-8180-B816ABE2BC94}" type="slidenum">
              <a:rPr lang="zh-CN" altLang="en-US"/>
              <a:pPr/>
              <a:t>‹#›</a:t>
            </a:fld>
            <a:endParaRPr lang="zh-CN" altLang="en-US"/>
          </a:p>
        </p:txBody>
      </p:sp>
    </p:spTree>
    <p:extLst>
      <p:ext uri="{BB962C8B-B14F-4D97-AF65-F5344CB8AC3E}">
        <p14:creationId xmlns:p14="http://schemas.microsoft.com/office/powerpoint/2010/main" val="17315404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4B557601-EC18-458B-A221-DDDF185B512F}"/>
              </a:ext>
            </a:extLst>
          </p:cNvPr>
          <p:cNvSpPr>
            <a:spLocks noGrp="1" noChangeArrowheads="1"/>
          </p:cNvSpPr>
          <p:nvPr>
            <p:ph type="dt" sz="half" idx="10"/>
          </p:nvPr>
        </p:nvSpPr>
        <p:spPr>
          <a:ln/>
        </p:spPr>
        <p:txBody>
          <a:bodyPr/>
          <a:lstStyle>
            <a:lvl1pPr>
              <a:defRPr/>
            </a:lvl1pPr>
          </a:lstStyle>
          <a:p>
            <a:pPr>
              <a:defRPr/>
            </a:pPr>
            <a:fld id="{5D2FDAFF-4ED5-4F56-802D-813CD1359F39}" type="datetimeFigureOut">
              <a:rPr lang="zh-CN" altLang="en-US"/>
              <a:pPr>
                <a:defRPr/>
              </a:pPr>
              <a:t>2019/1/4</a:t>
            </a:fld>
            <a:endParaRPr lang="zh-CN" altLang="en-US"/>
          </a:p>
        </p:txBody>
      </p:sp>
      <p:sp>
        <p:nvSpPr>
          <p:cNvPr id="6" name="页脚占位符 2">
            <a:extLst>
              <a:ext uri="{FF2B5EF4-FFF2-40B4-BE49-F238E27FC236}">
                <a16:creationId xmlns:a16="http://schemas.microsoft.com/office/drawing/2014/main" id="{0B164D32-F9A7-44B9-B1E1-64BE8B15BB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40BFEE8-5D28-4667-B028-36CDD158FE8F}"/>
              </a:ext>
            </a:extLst>
          </p:cNvPr>
          <p:cNvSpPr>
            <a:spLocks noGrp="1" noChangeArrowheads="1"/>
          </p:cNvSpPr>
          <p:nvPr>
            <p:ph type="sldNum" sz="quarter" idx="12"/>
          </p:nvPr>
        </p:nvSpPr>
        <p:spPr>
          <a:ln/>
        </p:spPr>
        <p:txBody>
          <a:bodyPr/>
          <a:lstStyle>
            <a:lvl1pPr>
              <a:defRPr/>
            </a:lvl1pPr>
          </a:lstStyle>
          <a:p>
            <a:fld id="{B8384246-39E1-4C86-9665-A1A945C1027F}" type="slidenum">
              <a:rPr lang="zh-CN" altLang="en-US"/>
              <a:pPr/>
              <a:t>‹#›</a:t>
            </a:fld>
            <a:endParaRPr lang="zh-CN" altLang="en-US"/>
          </a:p>
        </p:txBody>
      </p:sp>
    </p:spTree>
    <p:extLst>
      <p:ext uri="{BB962C8B-B14F-4D97-AF65-F5344CB8AC3E}">
        <p14:creationId xmlns:p14="http://schemas.microsoft.com/office/powerpoint/2010/main" val="30462093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55631116-8FE2-4664-85F1-6748E2E5C3A0}"/>
              </a:ext>
            </a:extLst>
          </p:cNvPr>
          <p:cNvSpPr>
            <a:spLocks noGrp="1" noChangeArrowheads="1"/>
          </p:cNvSpPr>
          <p:nvPr>
            <p:ph type="dt" sz="half" idx="10"/>
          </p:nvPr>
        </p:nvSpPr>
        <p:spPr>
          <a:ln/>
        </p:spPr>
        <p:txBody>
          <a:bodyPr/>
          <a:lstStyle>
            <a:lvl1pPr>
              <a:defRPr/>
            </a:lvl1pPr>
          </a:lstStyle>
          <a:p>
            <a:pPr>
              <a:defRPr/>
            </a:pPr>
            <a:fld id="{3FC5DDDC-233E-43CE-924F-849EB823A814}" type="datetimeFigureOut">
              <a:rPr lang="zh-CN" altLang="en-US"/>
              <a:pPr>
                <a:defRPr/>
              </a:pPr>
              <a:t>2019/1/4</a:t>
            </a:fld>
            <a:endParaRPr lang="zh-CN" altLang="en-US"/>
          </a:p>
        </p:txBody>
      </p:sp>
      <p:sp>
        <p:nvSpPr>
          <p:cNvPr id="6" name="页脚占位符 2">
            <a:extLst>
              <a:ext uri="{FF2B5EF4-FFF2-40B4-BE49-F238E27FC236}">
                <a16:creationId xmlns:a16="http://schemas.microsoft.com/office/drawing/2014/main" id="{21C71622-6678-4CD2-AAE6-8115B36EE60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7D1B8810-AE17-4DE5-AF93-33ABD7E34E9D}"/>
              </a:ext>
            </a:extLst>
          </p:cNvPr>
          <p:cNvSpPr>
            <a:spLocks noGrp="1" noChangeArrowheads="1"/>
          </p:cNvSpPr>
          <p:nvPr>
            <p:ph type="sldNum" sz="quarter" idx="12"/>
          </p:nvPr>
        </p:nvSpPr>
        <p:spPr>
          <a:ln/>
        </p:spPr>
        <p:txBody>
          <a:bodyPr/>
          <a:lstStyle>
            <a:lvl1pPr>
              <a:defRPr/>
            </a:lvl1pPr>
          </a:lstStyle>
          <a:p>
            <a:fld id="{54A65AB0-3F12-453A-8356-6BBE4C530131}" type="slidenum">
              <a:rPr lang="zh-CN" altLang="en-US"/>
              <a:pPr/>
              <a:t>‹#›</a:t>
            </a:fld>
            <a:endParaRPr lang="zh-CN" altLang="en-US"/>
          </a:p>
        </p:txBody>
      </p:sp>
    </p:spTree>
    <p:extLst>
      <p:ext uri="{BB962C8B-B14F-4D97-AF65-F5344CB8AC3E}">
        <p14:creationId xmlns:p14="http://schemas.microsoft.com/office/powerpoint/2010/main" val="3664739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6558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26A50BD1-2430-4CA9-A186-645E531232B8}"/>
              </a:ext>
            </a:extLst>
          </p:cNvPr>
          <p:cNvSpPr>
            <a:spLocks noGrp="1" noChangeArrowheads="1"/>
          </p:cNvSpPr>
          <p:nvPr>
            <p:ph type="dt" sz="half" idx="10"/>
          </p:nvPr>
        </p:nvSpPr>
        <p:spPr>
          <a:ln/>
        </p:spPr>
        <p:txBody>
          <a:bodyPr/>
          <a:lstStyle>
            <a:lvl1pPr>
              <a:defRPr/>
            </a:lvl1pPr>
          </a:lstStyle>
          <a:p>
            <a:pPr>
              <a:defRPr/>
            </a:pPr>
            <a:fld id="{1DFC5582-F2B5-458D-976C-F3540BEC0779}" type="datetimeFigureOut">
              <a:rPr lang="zh-CN" altLang="en-US"/>
              <a:pPr>
                <a:defRPr/>
              </a:pPr>
              <a:t>2019/1/4</a:t>
            </a:fld>
            <a:endParaRPr lang="zh-CN" altLang="en-US"/>
          </a:p>
        </p:txBody>
      </p:sp>
      <p:sp>
        <p:nvSpPr>
          <p:cNvPr id="5" name="页脚占位符 2">
            <a:extLst>
              <a:ext uri="{FF2B5EF4-FFF2-40B4-BE49-F238E27FC236}">
                <a16:creationId xmlns:a16="http://schemas.microsoft.com/office/drawing/2014/main" id="{0B9ECBB1-F2AE-4DA4-B61D-C6BD91EC851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3E13E652-C1A4-488B-A71E-7350DA66D5F2}"/>
              </a:ext>
            </a:extLst>
          </p:cNvPr>
          <p:cNvSpPr>
            <a:spLocks noGrp="1" noChangeArrowheads="1"/>
          </p:cNvSpPr>
          <p:nvPr>
            <p:ph type="sldNum" sz="quarter" idx="12"/>
          </p:nvPr>
        </p:nvSpPr>
        <p:spPr>
          <a:ln/>
        </p:spPr>
        <p:txBody>
          <a:bodyPr/>
          <a:lstStyle>
            <a:lvl1pPr>
              <a:defRPr/>
            </a:lvl1pPr>
          </a:lstStyle>
          <a:p>
            <a:fld id="{998F5513-6E93-4521-862C-EFB799C67464}" type="slidenum">
              <a:rPr lang="zh-CN" altLang="en-US"/>
              <a:pPr/>
              <a:t>‹#›</a:t>
            </a:fld>
            <a:endParaRPr lang="zh-CN" altLang="en-US"/>
          </a:p>
        </p:txBody>
      </p:sp>
    </p:spTree>
    <p:extLst>
      <p:ext uri="{BB962C8B-B14F-4D97-AF65-F5344CB8AC3E}">
        <p14:creationId xmlns:p14="http://schemas.microsoft.com/office/powerpoint/2010/main" val="35865979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A3E1564F-D71D-401B-BD10-A112CC39E665}"/>
              </a:ext>
            </a:extLst>
          </p:cNvPr>
          <p:cNvSpPr>
            <a:spLocks noGrp="1" noChangeArrowheads="1"/>
          </p:cNvSpPr>
          <p:nvPr>
            <p:ph type="dt" sz="half" idx="10"/>
          </p:nvPr>
        </p:nvSpPr>
        <p:spPr>
          <a:ln/>
        </p:spPr>
        <p:txBody>
          <a:bodyPr/>
          <a:lstStyle>
            <a:lvl1pPr>
              <a:defRPr/>
            </a:lvl1pPr>
          </a:lstStyle>
          <a:p>
            <a:pPr>
              <a:defRPr/>
            </a:pPr>
            <a:fld id="{27D9083D-3B1D-474F-9C64-5B8F22B18E57}" type="datetimeFigureOut">
              <a:rPr lang="zh-CN" altLang="en-US"/>
              <a:pPr>
                <a:defRPr/>
              </a:pPr>
              <a:t>2019/1/4</a:t>
            </a:fld>
            <a:endParaRPr lang="zh-CN" altLang="en-US"/>
          </a:p>
        </p:txBody>
      </p:sp>
      <p:sp>
        <p:nvSpPr>
          <p:cNvPr id="5" name="页脚占位符 2">
            <a:extLst>
              <a:ext uri="{FF2B5EF4-FFF2-40B4-BE49-F238E27FC236}">
                <a16:creationId xmlns:a16="http://schemas.microsoft.com/office/drawing/2014/main" id="{3E0A0438-AB81-4C6F-87EF-0EF2CAB61F0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34BA0AC-57D3-40C0-831E-DEA68DFBD309}"/>
              </a:ext>
            </a:extLst>
          </p:cNvPr>
          <p:cNvSpPr>
            <a:spLocks noGrp="1" noChangeArrowheads="1"/>
          </p:cNvSpPr>
          <p:nvPr>
            <p:ph type="sldNum" sz="quarter" idx="12"/>
          </p:nvPr>
        </p:nvSpPr>
        <p:spPr>
          <a:ln/>
        </p:spPr>
        <p:txBody>
          <a:bodyPr/>
          <a:lstStyle>
            <a:lvl1pPr>
              <a:defRPr/>
            </a:lvl1pPr>
          </a:lstStyle>
          <a:p>
            <a:fld id="{175CB821-4952-451F-BFE6-4DF0F0989690}" type="slidenum">
              <a:rPr lang="zh-CN" altLang="en-US"/>
              <a:pPr/>
              <a:t>‹#›</a:t>
            </a:fld>
            <a:endParaRPr lang="zh-CN" altLang="en-US"/>
          </a:p>
        </p:txBody>
      </p:sp>
    </p:spTree>
    <p:extLst>
      <p:ext uri="{BB962C8B-B14F-4D97-AF65-F5344CB8AC3E}">
        <p14:creationId xmlns:p14="http://schemas.microsoft.com/office/powerpoint/2010/main" val="41168192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296D8B9F-C552-4086-AD80-907307484B84}"/>
              </a:ext>
            </a:extLst>
          </p:cNvPr>
          <p:cNvSpPr>
            <a:spLocks noGrp="1" noChangeArrowheads="1"/>
          </p:cNvSpPr>
          <p:nvPr>
            <p:ph type="dt" sz="half" idx="10"/>
          </p:nvPr>
        </p:nvSpPr>
        <p:spPr>
          <a:ln/>
        </p:spPr>
        <p:txBody>
          <a:bodyPr/>
          <a:lstStyle>
            <a:lvl1pPr>
              <a:defRPr/>
            </a:lvl1pPr>
          </a:lstStyle>
          <a:p>
            <a:pPr>
              <a:defRPr/>
            </a:pPr>
            <a:fld id="{0DE4F332-0FFD-419C-B366-0483871D863F}" type="datetimeFigureOut">
              <a:rPr lang="zh-CN" altLang="en-US"/>
              <a:pPr>
                <a:defRPr/>
              </a:pPr>
              <a:t>2019/1/4</a:t>
            </a:fld>
            <a:endParaRPr lang="zh-CN" altLang="en-US"/>
          </a:p>
        </p:txBody>
      </p:sp>
      <p:sp>
        <p:nvSpPr>
          <p:cNvPr id="5" name="页脚占位符 5">
            <a:extLst>
              <a:ext uri="{FF2B5EF4-FFF2-40B4-BE49-F238E27FC236}">
                <a16:creationId xmlns:a16="http://schemas.microsoft.com/office/drawing/2014/main" id="{DABCAE65-D085-4DE8-947F-31CF525FFB9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6A5185-1286-4C64-BD76-FC1EA7DC3D46}"/>
              </a:ext>
            </a:extLst>
          </p:cNvPr>
          <p:cNvSpPr>
            <a:spLocks noGrp="1" noChangeArrowheads="1"/>
          </p:cNvSpPr>
          <p:nvPr>
            <p:ph type="sldNum" sz="quarter" idx="12"/>
          </p:nvPr>
        </p:nvSpPr>
        <p:spPr>
          <a:ln/>
        </p:spPr>
        <p:txBody>
          <a:bodyPr/>
          <a:lstStyle>
            <a:lvl1pPr>
              <a:defRPr/>
            </a:lvl1pPr>
          </a:lstStyle>
          <a:p>
            <a:fld id="{5837F764-48B4-487D-84F1-817DE72944BA}" type="slidenum">
              <a:rPr lang="zh-CN" altLang="en-US"/>
              <a:pPr/>
              <a:t>‹#›</a:t>
            </a:fld>
            <a:endParaRPr lang="zh-CN" altLang="en-US"/>
          </a:p>
        </p:txBody>
      </p:sp>
    </p:spTree>
    <p:extLst>
      <p:ext uri="{BB962C8B-B14F-4D97-AF65-F5344CB8AC3E}">
        <p14:creationId xmlns:p14="http://schemas.microsoft.com/office/powerpoint/2010/main" val="6723096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08B1B00-A3E4-4D23-A8B6-8C2D371127FE}"/>
              </a:ext>
            </a:extLst>
          </p:cNvPr>
          <p:cNvSpPr>
            <a:spLocks noGrp="1" noChangeArrowheads="1"/>
          </p:cNvSpPr>
          <p:nvPr>
            <p:ph type="dt" sz="half" idx="10"/>
          </p:nvPr>
        </p:nvSpPr>
        <p:spPr>
          <a:ln/>
        </p:spPr>
        <p:txBody>
          <a:bodyPr/>
          <a:lstStyle>
            <a:lvl1pPr>
              <a:defRPr/>
            </a:lvl1pPr>
          </a:lstStyle>
          <a:p>
            <a:pPr>
              <a:defRPr/>
            </a:pPr>
            <a:fld id="{76E19907-419F-4B4B-BA4C-78ED50BA3768}" type="datetimeFigureOut">
              <a:rPr lang="zh-CN" altLang="en-US"/>
              <a:pPr>
                <a:defRPr/>
              </a:pPr>
              <a:t>2019/1/4</a:t>
            </a:fld>
            <a:endParaRPr lang="zh-CN" altLang="en-US"/>
          </a:p>
        </p:txBody>
      </p:sp>
      <p:sp>
        <p:nvSpPr>
          <p:cNvPr id="5" name="页脚占位符 5">
            <a:extLst>
              <a:ext uri="{FF2B5EF4-FFF2-40B4-BE49-F238E27FC236}">
                <a16:creationId xmlns:a16="http://schemas.microsoft.com/office/drawing/2014/main" id="{AAB36ADC-5A27-41DD-BDD8-3E493C41BF1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E3D45F3-B9FB-4331-A27F-FCB6825074B8}"/>
              </a:ext>
            </a:extLst>
          </p:cNvPr>
          <p:cNvSpPr>
            <a:spLocks noGrp="1" noChangeArrowheads="1"/>
          </p:cNvSpPr>
          <p:nvPr>
            <p:ph type="sldNum" sz="quarter" idx="12"/>
          </p:nvPr>
        </p:nvSpPr>
        <p:spPr>
          <a:ln/>
        </p:spPr>
        <p:txBody>
          <a:bodyPr/>
          <a:lstStyle>
            <a:lvl1pPr>
              <a:defRPr/>
            </a:lvl1pPr>
          </a:lstStyle>
          <a:p>
            <a:fld id="{D8F980FB-D145-4BC9-9E6A-1993C0F395DD}" type="slidenum">
              <a:rPr lang="zh-CN" altLang="en-US"/>
              <a:pPr/>
              <a:t>‹#›</a:t>
            </a:fld>
            <a:endParaRPr lang="zh-CN" altLang="en-US"/>
          </a:p>
        </p:txBody>
      </p:sp>
    </p:spTree>
    <p:extLst>
      <p:ext uri="{BB962C8B-B14F-4D97-AF65-F5344CB8AC3E}">
        <p14:creationId xmlns:p14="http://schemas.microsoft.com/office/powerpoint/2010/main" val="391629090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0E06C0CD-0480-43A6-AD37-0A6725B7466F}"/>
              </a:ext>
            </a:extLst>
          </p:cNvPr>
          <p:cNvSpPr>
            <a:spLocks noGrp="1" noChangeArrowheads="1"/>
          </p:cNvSpPr>
          <p:nvPr>
            <p:ph type="dt" sz="half" idx="10"/>
          </p:nvPr>
        </p:nvSpPr>
        <p:spPr>
          <a:ln/>
        </p:spPr>
        <p:txBody>
          <a:bodyPr/>
          <a:lstStyle>
            <a:lvl1pPr>
              <a:defRPr/>
            </a:lvl1pPr>
          </a:lstStyle>
          <a:p>
            <a:pPr>
              <a:defRPr/>
            </a:pPr>
            <a:fld id="{B8F539F4-1D89-4F12-9AD3-3225EAA88890}" type="datetimeFigureOut">
              <a:rPr lang="zh-CN" altLang="en-US"/>
              <a:pPr>
                <a:defRPr/>
              </a:pPr>
              <a:t>2019/1/4</a:t>
            </a:fld>
            <a:endParaRPr lang="zh-CN" altLang="en-US"/>
          </a:p>
        </p:txBody>
      </p:sp>
      <p:sp>
        <p:nvSpPr>
          <p:cNvPr id="5" name="页脚占位符 5">
            <a:extLst>
              <a:ext uri="{FF2B5EF4-FFF2-40B4-BE49-F238E27FC236}">
                <a16:creationId xmlns:a16="http://schemas.microsoft.com/office/drawing/2014/main" id="{36050B05-2ED0-4EB1-BC2C-F1B1381375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643B058-39F7-457C-90B3-A4503AC176F1}"/>
              </a:ext>
            </a:extLst>
          </p:cNvPr>
          <p:cNvSpPr>
            <a:spLocks noGrp="1" noChangeArrowheads="1"/>
          </p:cNvSpPr>
          <p:nvPr>
            <p:ph type="sldNum" sz="quarter" idx="12"/>
          </p:nvPr>
        </p:nvSpPr>
        <p:spPr>
          <a:ln/>
        </p:spPr>
        <p:txBody>
          <a:bodyPr/>
          <a:lstStyle>
            <a:lvl1pPr>
              <a:defRPr/>
            </a:lvl1pPr>
          </a:lstStyle>
          <a:p>
            <a:fld id="{C0293E71-BB3A-4778-87E2-E6132F97C157}" type="slidenum">
              <a:rPr lang="zh-CN" altLang="en-US"/>
              <a:pPr/>
              <a:t>‹#›</a:t>
            </a:fld>
            <a:endParaRPr lang="zh-CN" altLang="en-US"/>
          </a:p>
        </p:txBody>
      </p:sp>
    </p:spTree>
    <p:extLst>
      <p:ext uri="{BB962C8B-B14F-4D97-AF65-F5344CB8AC3E}">
        <p14:creationId xmlns:p14="http://schemas.microsoft.com/office/powerpoint/2010/main" val="4803686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94C05EC-8505-41AC-A048-EBC14BE18F1D}"/>
              </a:ext>
            </a:extLst>
          </p:cNvPr>
          <p:cNvSpPr>
            <a:spLocks noGrp="1" noChangeArrowheads="1"/>
          </p:cNvSpPr>
          <p:nvPr>
            <p:ph type="dt" sz="half" idx="10"/>
          </p:nvPr>
        </p:nvSpPr>
        <p:spPr>
          <a:ln/>
        </p:spPr>
        <p:txBody>
          <a:bodyPr/>
          <a:lstStyle>
            <a:lvl1pPr>
              <a:defRPr/>
            </a:lvl1pPr>
          </a:lstStyle>
          <a:p>
            <a:pPr>
              <a:defRPr/>
            </a:pPr>
            <a:fld id="{7C13D6C0-B14C-449B-8278-E723E3CD32DC}" type="datetimeFigureOut">
              <a:rPr lang="zh-CN" altLang="en-US"/>
              <a:pPr>
                <a:defRPr/>
              </a:pPr>
              <a:t>2019/1/4</a:t>
            </a:fld>
            <a:endParaRPr lang="zh-CN" altLang="en-US"/>
          </a:p>
        </p:txBody>
      </p:sp>
      <p:sp>
        <p:nvSpPr>
          <p:cNvPr id="6" name="页脚占位符 5">
            <a:extLst>
              <a:ext uri="{FF2B5EF4-FFF2-40B4-BE49-F238E27FC236}">
                <a16:creationId xmlns:a16="http://schemas.microsoft.com/office/drawing/2014/main" id="{784FC078-FE95-4D28-974D-B6DBFA42995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38A32B6D-A88F-432F-AFC0-E39DC705C1FF}"/>
              </a:ext>
            </a:extLst>
          </p:cNvPr>
          <p:cNvSpPr>
            <a:spLocks noGrp="1" noChangeArrowheads="1"/>
          </p:cNvSpPr>
          <p:nvPr>
            <p:ph type="sldNum" sz="quarter" idx="12"/>
          </p:nvPr>
        </p:nvSpPr>
        <p:spPr>
          <a:ln/>
        </p:spPr>
        <p:txBody>
          <a:bodyPr/>
          <a:lstStyle>
            <a:lvl1pPr>
              <a:defRPr/>
            </a:lvl1pPr>
          </a:lstStyle>
          <a:p>
            <a:fld id="{5A64F260-684C-4513-8293-3812B42AA569}" type="slidenum">
              <a:rPr lang="zh-CN" altLang="en-US"/>
              <a:pPr/>
              <a:t>‹#›</a:t>
            </a:fld>
            <a:endParaRPr lang="zh-CN" altLang="en-US"/>
          </a:p>
        </p:txBody>
      </p:sp>
    </p:spTree>
    <p:extLst>
      <p:ext uri="{BB962C8B-B14F-4D97-AF65-F5344CB8AC3E}">
        <p14:creationId xmlns:p14="http://schemas.microsoft.com/office/powerpoint/2010/main" val="30257121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F86C1F70-82C8-457C-B26D-495F3BB681AB}"/>
              </a:ext>
            </a:extLst>
          </p:cNvPr>
          <p:cNvSpPr>
            <a:spLocks noGrp="1" noChangeArrowheads="1"/>
          </p:cNvSpPr>
          <p:nvPr>
            <p:ph type="dt" sz="half" idx="10"/>
          </p:nvPr>
        </p:nvSpPr>
        <p:spPr>
          <a:ln/>
        </p:spPr>
        <p:txBody>
          <a:bodyPr/>
          <a:lstStyle>
            <a:lvl1pPr>
              <a:defRPr/>
            </a:lvl1pPr>
          </a:lstStyle>
          <a:p>
            <a:pPr>
              <a:defRPr/>
            </a:pPr>
            <a:fld id="{273F5AEE-656D-437C-98E7-06F8E1F6C7C4}" type="datetimeFigureOut">
              <a:rPr lang="zh-CN" altLang="en-US"/>
              <a:pPr>
                <a:defRPr/>
              </a:pPr>
              <a:t>2019/1/4</a:t>
            </a:fld>
            <a:endParaRPr lang="zh-CN" altLang="en-US"/>
          </a:p>
        </p:txBody>
      </p:sp>
      <p:sp>
        <p:nvSpPr>
          <p:cNvPr id="8" name="页脚占位符 5">
            <a:extLst>
              <a:ext uri="{FF2B5EF4-FFF2-40B4-BE49-F238E27FC236}">
                <a16:creationId xmlns:a16="http://schemas.microsoft.com/office/drawing/2014/main" id="{844DB241-ED7A-486A-A84B-23C53767E89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8D2E3F75-3AFD-4CF0-8482-1DE74854689D}"/>
              </a:ext>
            </a:extLst>
          </p:cNvPr>
          <p:cNvSpPr>
            <a:spLocks noGrp="1" noChangeArrowheads="1"/>
          </p:cNvSpPr>
          <p:nvPr>
            <p:ph type="sldNum" sz="quarter" idx="12"/>
          </p:nvPr>
        </p:nvSpPr>
        <p:spPr>
          <a:ln/>
        </p:spPr>
        <p:txBody>
          <a:bodyPr/>
          <a:lstStyle>
            <a:lvl1pPr>
              <a:defRPr/>
            </a:lvl1pPr>
          </a:lstStyle>
          <a:p>
            <a:fld id="{B0631ECC-9927-404E-BCF2-A118A6DA991E}" type="slidenum">
              <a:rPr lang="zh-CN" altLang="en-US"/>
              <a:pPr/>
              <a:t>‹#›</a:t>
            </a:fld>
            <a:endParaRPr lang="zh-CN" altLang="en-US"/>
          </a:p>
        </p:txBody>
      </p:sp>
    </p:spTree>
    <p:extLst>
      <p:ext uri="{BB962C8B-B14F-4D97-AF65-F5344CB8AC3E}">
        <p14:creationId xmlns:p14="http://schemas.microsoft.com/office/powerpoint/2010/main" val="219937776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79616B43-53B4-47A2-B10B-EEB5FAD53DE6}"/>
              </a:ext>
            </a:extLst>
          </p:cNvPr>
          <p:cNvSpPr>
            <a:spLocks noGrp="1" noChangeArrowheads="1"/>
          </p:cNvSpPr>
          <p:nvPr>
            <p:ph type="dt" sz="half" idx="10"/>
          </p:nvPr>
        </p:nvSpPr>
        <p:spPr>
          <a:ln/>
        </p:spPr>
        <p:txBody>
          <a:bodyPr/>
          <a:lstStyle>
            <a:lvl1pPr>
              <a:defRPr/>
            </a:lvl1pPr>
          </a:lstStyle>
          <a:p>
            <a:pPr>
              <a:defRPr/>
            </a:pPr>
            <a:fld id="{B93D142D-F264-4500-AAB3-49F8DCA145EB}" type="datetimeFigureOut">
              <a:rPr lang="zh-CN" altLang="en-US"/>
              <a:pPr>
                <a:defRPr/>
              </a:pPr>
              <a:t>2019/1/4</a:t>
            </a:fld>
            <a:endParaRPr lang="zh-CN" altLang="en-US"/>
          </a:p>
        </p:txBody>
      </p:sp>
      <p:sp>
        <p:nvSpPr>
          <p:cNvPr id="4" name="页脚占位符 5">
            <a:extLst>
              <a:ext uri="{FF2B5EF4-FFF2-40B4-BE49-F238E27FC236}">
                <a16:creationId xmlns:a16="http://schemas.microsoft.com/office/drawing/2014/main" id="{E21B1670-07B3-48BF-8331-332164667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1830AB07-F756-47E0-99F6-8B5D8C5D8623}"/>
              </a:ext>
            </a:extLst>
          </p:cNvPr>
          <p:cNvSpPr>
            <a:spLocks noGrp="1" noChangeArrowheads="1"/>
          </p:cNvSpPr>
          <p:nvPr>
            <p:ph type="sldNum" sz="quarter" idx="12"/>
          </p:nvPr>
        </p:nvSpPr>
        <p:spPr>
          <a:ln/>
        </p:spPr>
        <p:txBody>
          <a:bodyPr/>
          <a:lstStyle>
            <a:lvl1pPr>
              <a:defRPr/>
            </a:lvl1pPr>
          </a:lstStyle>
          <a:p>
            <a:fld id="{43B4671C-DFDB-4ECB-B5DD-5C99DA80F082}" type="slidenum">
              <a:rPr lang="zh-CN" altLang="en-US"/>
              <a:pPr/>
              <a:t>‹#›</a:t>
            </a:fld>
            <a:endParaRPr lang="zh-CN" altLang="en-US"/>
          </a:p>
        </p:txBody>
      </p:sp>
    </p:spTree>
    <p:extLst>
      <p:ext uri="{BB962C8B-B14F-4D97-AF65-F5344CB8AC3E}">
        <p14:creationId xmlns:p14="http://schemas.microsoft.com/office/powerpoint/2010/main" val="16729198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55EB4B36-F041-4FF0-9B6C-8C2611B2025F}"/>
              </a:ext>
            </a:extLst>
          </p:cNvPr>
          <p:cNvSpPr>
            <a:spLocks noGrp="1" noChangeArrowheads="1"/>
          </p:cNvSpPr>
          <p:nvPr>
            <p:ph type="dt" sz="half" idx="10"/>
          </p:nvPr>
        </p:nvSpPr>
        <p:spPr>
          <a:ln/>
        </p:spPr>
        <p:txBody>
          <a:bodyPr/>
          <a:lstStyle>
            <a:lvl1pPr>
              <a:defRPr/>
            </a:lvl1pPr>
          </a:lstStyle>
          <a:p>
            <a:pPr>
              <a:defRPr/>
            </a:pPr>
            <a:fld id="{B7715517-90DC-43E8-9DD7-2BB2EF13E02E}" type="datetimeFigureOut">
              <a:rPr lang="zh-CN" altLang="en-US"/>
              <a:pPr>
                <a:defRPr/>
              </a:pPr>
              <a:t>2019/1/4</a:t>
            </a:fld>
            <a:endParaRPr lang="zh-CN" altLang="en-US"/>
          </a:p>
        </p:txBody>
      </p:sp>
      <p:sp>
        <p:nvSpPr>
          <p:cNvPr id="3" name="页脚占位符 5">
            <a:extLst>
              <a:ext uri="{FF2B5EF4-FFF2-40B4-BE49-F238E27FC236}">
                <a16:creationId xmlns:a16="http://schemas.microsoft.com/office/drawing/2014/main" id="{B4003F2E-0D4E-41B9-B46D-4F1D3905C37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2336CB1E-1A9A-45C9-959A-0835CB877294}"/>
              </a:ext>
            </a:extLst>
          </p:cNvPr>
          <p:cNvSpPr>
            <a:spLocks noGrp="1" noChangeArrowheads="1"/>
          </p:cNvSpPr>
          <p:nvPr>
            <p:ph type="sldNum" sz="quarter" idx="12"/>
          </p:nvPr>
        </p:nvSpPr>
        <p:spPr>
          <a:ln/>
        </p:spPr>
        <p:txBody>
          <a:bodyPr/>
          <a:lstStyle>
            <a:lvl1pPr>
              <a:defRPr/>
            </a:lvl1pPr>
          </a:lstStyle>
          <a:p>
            <a:fld id="{4F69FD16-A546-4CC9-AD1F-F3D4E57E9AC7}" type="slidenum">
              <a:rPr lang="zh-CN" altLang="en-US"/>
              <a:pPr/>
              <a:t>‹#›</a:t>
            </a:fld>
            <a:endParaRPr lang="zh-CN" altLang="en-US"/>
          </a:p>
        </p:txBody>
      </p:sp>
    </p:spTree>
    <p:extLst>
      <p:ext uri="{BB962C8B-B14F-4D97-AF65-F5344CB8AC3E}">
        <p14:creationId xmlns:p14="http://schemas.microsoft.com/office/powerpoint/2010/main" val="19504541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BCAB4-6B44-4628-8494-65DE55FC31C5}"/>
              </a:ext>
            </a:extLst>
          </p:cNvPr>
          <p:cNvSpPr>
            <a:spLocks noGrp="1" noChangeArrowheads="1"/>
          </p:cNvSpPr>
          <p:nvPr>
            <p:ph type="dt" sz="half" idx="10"/>
          </p:nvPr>
        </p:nvSpPr>
        <p:spPr>
          <a:ln/>
        </p:spPr>
        <p:txBody>
          <a:bodyPr/>
          <a:lstStyle>
            <a:lvl1pPr>
              <a:defRPr/>
            </a:lvl1pPr>
          </a:lstStyle>
          <a:p>
            <a:pPr>
              <a:defRPr/>
            </a:pPr>
            <a:fld id="{69F2962B-CAD2-4327-BBE5-FE42CD33155B}" type="datetimeFigureOut">
              <a:rPr lang="zh-CN" altLang="en-US"/>
              <a:pPr>
                <a:defRPr/>
              </a:pPr>
              <a:t>2019/1/4</a:t>
            </a:fld>
            <a:endParaRPr lang="zh-CN" altLang="en-US"/>
          </a:p>
        </p:txBody>
      </p:sp>
      <p:sp>
        <p:nvSpPr>
          <p:cNvPr id="6" name="页脚占位符 5">
            <a:extLst>
              <a:ext uri="{FF2B5EF4-FFF2-40B4-BE49-F238E27FC236}">
                <a16:creationId xmlns:a16="http://schemas.microsoft.com/office/drawing/2014/main" id="{6C436D45-797B-449D-9D87-2534BC2B9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11CA0C8-1AC9-48F4-AC88-C9683FA2DDF8}"/>
              </a:ext>
            </a:extLst>
          </p:cNvPr>
          <p:cNvSpPr>
            <a:spLocks noGrp="1" noChangeArrowheads="1"/>
          </p:cNvSpPr>
          <p:nvPr>
            <p:ph type="sldNum" sz="quarter" idx="12"/>
          </p:nvPr>
        </p:nvSpPr>
        <p:spPr>
          <a:ln/>
        </p:spPr>
        <p:txBody>
          <a:bodyPr/>
          <a:lstStyle>
            <a:lvl1pPr>
              <a:defRPr/>
            </a:lvl1pPr>
          </a:lstStyle>
          <a:p>
            <a:fld id="{01131247-1776-4D21-AF83-44891E409032}" type="slidenum">
              <a:rPr lang="zh-CN" altLang="en-US"/>
              <a:pPr/>
              <a:t>‹#›</a:t>
            </a:fld>
            <a:endParaRPr lang="zh-CN" altLang="en-US"/>
          </a:p>
        </p:txBody>
      </p:sp>
    </p:spTree>
    <p:extLst>
      <p:ext uri="{BB962C8B-B14F-4D97-AF65-F5344CB8AC3E}">
        <p14:creationId xmlns:p14="http://schemas.microsoft.com/office/powerpoint/2010/main" val="2732533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041722"/>
      </p:ext>
    </p:extLst>
  </p:cSld>
  <p:clrMapOvr>
    <a:masterClrMapping/>
  </p:clrMapOvr>
  <p:transition advClick="0" advTm="8000">
    <p:pull dir="ld"/>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E29158-88C2-48F5-922B-290751DB95D3}"/>
              </a:ext>
            </a:extLst>
          </p:cNvPr>
          <p:cNvSpPr>
            <a:spLocks noGrp="1" noChangeArrowheads="1"/>
          </p:cNvSpPr>
          <p:nvPr>
            <p:ph type="dt" sz="half" idx="10"/>
          </p:nvPr>
        </p:nvSpPr>
        <p:spPr>
          <a:ln/>
        </p:spPr>
        <p:txBody>
          <a:bodyPr/>
          <a:lstStyle>
            <a:lvl1pPr>
              <a:defRPr/>
            </a:lvl1pPr>
          </a:lstStyle>
          <a:p>
            <a:pPr>
              <a:defRPr/>
            </a:pPr>
            <a:fld id="{DC66D870-8988-4F60-8491-00395EAF5A86}" type="datetimeFigureOut">
              <a:rPr lang="zh-CN" altLang="en-US"/>
              <a:pPr>
                <a:defRPr/>
              </a:pPr>
              <a:t>2019/1/4</a:t>
            </a:fld>
            <a:endParaRPr lang="zh-CN" altLang="en-US"/>
          </a:p>
        </p:txBody>
      </p:sp>
      <p:sp>
        <p:nvSpPr>
          <p:cNvPr id="6" name="页脚占位符 5">
            <a:extLst>
              <a:ext uri="{FF2B5EF4-FFF2-40B4-BE49-F238E27FC236}">
                <a16:creationId xmlns:a16="http://schemas.microsoft.com/office/drawing/2014/main" id="{E2F90553-5F58-43A2-A228-A4F3AE9EC9F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A5B1D932-7202-417A-BEF8-32F60B5AC7CB}"/>
              </a:ext>
            </a:extLst>
          </p:cNvPr>
          <p:cNvSpPr>
            <a:spLocks noGrp="1" noChangeArrowheads="1"/>
          </p:cNvSpPr>
          <p:nvPr>
            <p:ph type="sldNum" sz="quarter" idx="12"/>
          </p:nvPr>
        </p:nvSpPr>
        <p:spPr>
          <a:ln/>
        </p:spPr>
        <p:txBody>
          <a:bodyPr/>
          <a:lstStyle>
            <a:lvl1pPr>
              <a:defRPr/>
            </a:lvl1pPr>
          </a:lstStyle>
          <a:p>
            <a:fld id="{3516F470-4D3B-46F2-9BB7-2583B58E3007}" type="slidenum">
              <a:rPr lang="zh-CN" altLang="en-US"/>
              <a:pPr/>
              <a:t>‹#›</a:t>
            </a:fld>
            <a:endParaRPr lang="zh-CN" altLang="en-US"/>
          </a:p>
        </p:txBody>
      </p:sp>
    </p:spTree>
    <p:extLst>
      <p:ext uri="{BB962C8B-B14F-4D97-AF65-F5344CB8AC3E}">
        <p14:creationId xmlns:p14="http://schemas.microsoft.com/office/powerpoint/2010/main" val="20961610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5AB19E9-2DAE-422C-A36E-8BDBD971A5BF}"/>
              </a:ext>
            </a:extLst>
          </p:cNvPr>
          <p:cNvSpPr>
            <a:spLocks noGrp="1" noChangeArrowheads="1"/>
          </p:cNvSpPr>
          <p:nvPr>
            <p:ph type="dt" sz="half" idx="10"/>
          </p:nvPr>
        </p:nvSpPr>
        <p:spPr>
          <a:ln/>
        </p:spPr>
        <p:txBody>
          <a:bodyPr/>
          <a:lstStyle>
            <a:lvl1pPr>
              <a:defRPr/>
            </a:lvl1pPr>
          </a:lstStyle>
          <a:p>
            <a:pPr>
              <a:defRPr/>
            </a:pPr>
            <a:fld id="{6D76DC28-CBA4-484C-89FC-DAD0E20F67E0}" type="datetimeFigureOut">
              <a:rPr lang="zh-CN" altLang="en-US"/>
              <a:pPr>
                <a:defRPr/>
              </a:pPr>
              <a:t>2019/1/4</a:t>
            </a:fld>
            <a:endParaRPr lang="zh-CN" altLang="en-US"/>
          </a:p>
        </p:txBody>
      </p:sp>
      <p:sp>
        <p:nvSpPr>
          <p:cNvPr id="5" name="页脚占位符 5">
            <a:extLst>
              <a:ext uri="{FF2B5EF4-FFF2-40B4-BE49-F238E27FC236}">
                <a16:creationId xmlns:a16="http://schemas.microsoft.com/office/drawing/2014/main" id="{FB43A1A3-566D-49EC-BF7C-3287AB1B73B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099B63E-A75D-4972-921C-C925E964091E}"/>
              </a:ext>
            </a:extLst>
          </p:cNvPr>
          <p:cNvSpPr>
            <a:spLocks noGrp="1" noChangeArrowheads="1"/>
          </p:cNvSpPr>
          <p:nvPr>
            <p:ph type="sldNum" sz="quarter" idx="12"/>
          </p:nvPr>
        </p:nvSpPr>
        <p:spPr>
          <a:ln/>
        </p:spPr>
        <p:txBody>
          <a:bodyPr/>
          <a:lstStyle>
            <a:lvl1pPr>
              <a:defRPr/>
            </a:lvl1pPr>
          </a:lstStyle>
          <a:p>
            <a:fld id="{88A43BF8-2DFD-49C1-8ACF-D10BEFCC3D90}" type="slidenum">
              <a:rPr lang="zh-CN" altLang="en-US"/>
              <a:pPr/>
              <a:t>‹#›</a:t>
            </a:fld>
            <a:endParaRPr lang="zh-CN" altLang="en-US"/>
          </a:p>
        </p:txBody>
      </p:sp>
    </p:spTree>
    <p:extLst>
      <p:ext uri="{BB962C8B-B14F-4D97-AF65-F5344CB8AC3E}">
        <p14:creationId xmlns:p14="http://schemas.microsoft.com/office/powerpoint/2010/main" val="363045092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87C3EB4-9E02-4BBB-865F-99F24D036648}"/>
              </a:ext>
            </a:extLst>
          </p:cNvPr>
          <p:cNvSpPr>
            <a:spLocks noGrp="1" noChangeArrowheads="1"/>
          </p:cNvSpPr>
          <p:nvPr>
            <p:ph type="dt" sz="half" idx="10"/>
          </p:nvPr>
        </p:nvSpPr>
        <p:spPr>
          <a:ln/>
        </p:spPr>
        <p:txBody>
          <a:bodyPr/>
          <a:lstStyle>
            <a:lvl1pPr>
              <a:defRPr/>
            </a:lvl1pPr>
          </a:lstStyle>
          <a:p>
            <a:pPr>
              <a:defRPr/>
            </a:pPr>
            <a:fld id="{D4869B21-8F27-402A-8EFD-41EE9B1AC500}" type="datetimeFigureOut">
              <a:rPr lang="zh-CN" altLang="en-US"/>
              <a:pPr>
                <a:defRPr/>
              </a:pPr>
              <a:t>2019/1/4</a:t>
            </a:fld>
            <a:endParaRPr lang="zh-CN" altLang="en-US"/>
          </a:p>
        </p:txBody>
      </p:sp>
      <p:sp>
        <p:nvSpPr>
          <p:cNvPr id="5" name="页脚占位符 5">
            <a:extLst>
              <a:ext uri="{FF2B5EF4-FFF2-40B4-BE49-F238E27FC236}">
                <a16:creationId xmlns:a16="http://schemas.microsoft.com/office/drawing/2014/main" id="{C32D1DA5-3146-4BBA-BD2B-F245BDFA18B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654106A-1B50-496F-874C-325792B3E1E2}"/>
              </a:ext>
            </a:extLst>
          </p:cNvPr>
          <p:cNvSpPr>
            <a:spLocks noGrp="1" noChangeArrowheads="1"/>
          </p:cNvSpPr>
          <p:nvPr>
            <p:ph type="sldNum" sz="quarter" idx="12"/>
          </p:nvPr>
        </p:nvSpPr>
        <p:spPr>
          <a:ln/>
        </p:spPr>
        <p:txBody>
          <a:bodyPr/>
          <a:lstStyle>
            <a:lvl1pPr>
              <a:defRPr/>
            </a:lvl1pPr>
          </a:lstStyle>
          <a:p>
            <a:fld id="{68064D6B-E8DE-4845-AED4-2D092E5FD280}" type="slidenum">
              <a:rPr lang="zh-CN" altLang="en-US"/>
              <a:pPr/>
              <a:t>‹#›</a:t>
            </a:fld>
            <a:endParaRPr lang="zh-CN" altLang="en-US"/>
          </a:p>
        </p:txBody>
      </p:sp>
    </p:spTree>
    <p:extLst>
      <p:ext uri="{BB962C8B-B14F-4D97-AF65-F5344CB8AC3E}">
        <p14:creationId xmlns:p14="http://schemas.microsoft.com/office/powerpoint/2010/main" val="37935969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9A9C02E6-0DDA-43BC-AD10-EB9D8655A033}"/>
              </a:ext>
            </a:extLst>
          </p:cNvPr>
          <p:cNvSpPr>
            <a:spLocks noGrp="1" noChangeArrowheads="1"/>
          </p:cNvSpPr>
          <p:nvPr>
            <p:ph type="dt" sz="half" idx="10"/>
          </p:nvPr>
        </p:nvSpPr>
        <p:spPr>
          <a:ln/>
        </p:spPr>
        <p:txBody>
          <a:bodyPr/>
          <a:lstStyle>
            <a:lvl1pPr>
              <a:defRPr/>
            </a:lvl1pPr>
          </a:lstStyle>
          <a:p>
            <a:pPr>
              <a:defRPr/>
            </a:pPr>
            <a:fld id="{847CCA14-9F17-4FF9-9B6A-FF2859C0FD87}" type="datetimeFigureOut">
              <a:rPr lang="zh-CN" altLang="en-US"/>
              <a:pPr>
                <a:defRPr/>
              </a:pPr>
              <a:t>2019/1/4</a:t>
            </a:fld>
            <a:endParaRPr lang="zh-CN" altLang="en-US"/>
          </a:p>
        </p:txBody>
      </p:sp>
      <p:sp>
        <p:nvSpPr>
          <p:cNvPr id="5" name="页脚占位符 5">
            <a:extLst>
              <a:ext uri="{FF2B5EF4-FFF2-40B4-BE49-F238E27FC236}">
                <a16:creationId xmlns:a16="http://schemas.microsoft.com/office/drawing/2014/main" id="{AAE6CC16-EBD9-493B-8DBC-D19320662A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B406001-BFB7-4BDE-B2D2-EB14A80F925D}"/>
              </a:ext>
            </a:extLst>
          </p:cNvPr>
          <p:cNvSpPr>
            <a:spLocks noGrp="1" noChangeArrowheads="1"/>
          </p:cNvSpPr>
          <p:nvPr>
            <p:ph type="sldNum" sz="quarter" idx="12"/>
          </p:nvPr>
        </p:nvSpPr>
        <p:spPr>
          <a:ln/>
        </p:spPr>
        <p:txBody>
          <a:bodyPr/>
          <a:lstStyle>
            <a:lvl1pPr>
              <a:defRPr/>
            </a:lvl1pPr>
          </a:lstStyle>
          <a:p>
            <a:fld id="{B9C0328A-75D9-413D-B5B0-E756CAB89B0D}" type="slidenum">
              <a:rPr lang="zh-CN" altLang="en-US"/>
              <a:pPr/>
              <a:t>‹#›</a:t>
            </a:fld>
            <a:endParaRPr lang="zh-CN" altLang="en-US"/>
          </a:p>
        </p:txBody>
      </p:sp>
    </p:spTree>
    <p:extLst>
      <p:ext uri="{BB962C8B-B14F-4D97-AF65-F5344CB8AC3E}">
        <p14:creationId xmlns:p14="http://schemas.microsoft.com/office/powerpoint/2010/main" val="33837031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9CEADB2-72A4-4C4C-BD8E-7219A5DA9352}"/>
              </a:ext>
            </a:extLst>
          </p:cNvPr>
          <p:cNvSpPr>
            <a:spLocks noGrp="1" noChangeArrowheads="1"/>
          </p:cNvSpPr>
          <p:nvPr>
            <p:ph type="dt" sz="half" idx="10"/>
          </p:nvPr>
        </p:nvSpPr>
        <p:spPr>
          <a:ln/>
        </p:spPr>
        <p:txBody>
          <a:bodyPr/>
          <a:lstStyle>
            <a:lvl1pPr>
              <a:defRPr/>
            </a:lvl1pPr>
          </a:lstStyle>
          <a:p>
            <a:pPr>
              <a:defRPr/>
            </a:pPr>
            <a:fld id="{2C6CF3B7-B0F1-462D-8DBA-400F7E29E8D9}" type="datetimeFigureOut">
              <a:rPr lang="zh-CN" altLang="en-US"/>
              <a:pPr>
                <a:defRPr/>
              </a:pPr>
              <a:t>2019/1/4</a:t>
            </a:fld>
            <a:endParaRPr lang="zh-CN" altLang="en-US"/>
          </a:p>
        </p:txBody>
      </p:sp>
      <p:sp>
        <p:nvSpPr>
          <p:cNvPr id="5" name="页脚占位符 5">
            <a:extLst>
              <a:ext uri="{FF2B5EF4-FFF2-40B4-BE49-F238E27FC236}">
                <a16:creationId xmlns:a16="http://schemas.microsoft.com/office/drawing/2014/main" id="{AA1FAC63-A12C-4E29-BB14-F7A7E0E5AFB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9D6330CD-F386-48E2-ACB3-3D5359D0914A}"/>
              </a:ext>
            </a:extLst>
          </p:cNvPr>
          <p:cNvSpPr>
            <a:spLocks noGrp="1" noChangeArrowheads="1"/>
          </p:cNvSpPr>
          <p:nvPr>
            <p:ph type="sldNum" sz="quarter" idx="12"/>
          </p:nvPr>
        </p:nvSpPr>
        <p:spPr>
          <a:ln/>
        </p:spPr>
        <p:txBody>
          <a:bodyPr/>
          <a:lstStyle>
            <a:lvl1pPr>
              <a:defRPr/>
            </a:lvl1pPr>
          </a:lstStyle>
          <a:p>
            <a:fld id="{7C98447E-2E93-4500-B720-B1DCD2F41BC7}" type="slidenum">
              <a:rPr lang="zh-CN" altLang="en-US"/>
              <a:pPr/>
              <a:t>‹#›</a:t>
            </a:fld>
            <a:endParaRPr lang="zh-CN" altLang="en-US"/>
          </a:p>
        </p:txBody>
      </p:sp>
    </p:spTree>
    <p:extLst>
      <p:ext uri="{BB962C8B-B14F-4D97-AF65-F5344CB8AC3E}">
        <p14:creationId xmlns:p14="http://schemas.microsoft.com/office/powerpoint/2010/main" val="19032568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A06F298E-9D13-46F8-A9FF-11C3FC633572}"/>
              </a:ext>
            </a:extLst>
          </p:cNvPr>
          <p:cNvSpPr>
            <a:spLocks noGrp="1" noChangeArrowheads="1"/>
          </p:cNvSpPr>
          <p:nvPr>
            <p:ph type="dt" sz="half" idx="10"/>
          </p:nvPr>
        </p:nvSpPr>
        <p:spPr>
          <a:ln/>
        </p:spPr>
        <p:txBody>
          <a:bodyPr/>
          <a:lstStyle>
            <a:lvl1pPr>
              <a:defRPr/>
            </a:lvl1pPr>
          </a:lstStyle>
          <a:p>
            <a:pPr>
              <a:defRPr/>
            </a:pPr>
            <a:fld id="{F9361D46-E368-4A48-946E-FF0B3053BDA7}" type="datetimeFigureOut">
              <a:rPr lang="zh-CN" altLang="en-US"/>
              <a:pPr>
                <a:defRPr/>
              </a:pPr>
              <a:t>2019/1/4</a:t>
            </a:fld>
            <a:endParaRPr lang="zh-CN" altLang="en-US"/>
          </a:p>
        </p:txBody>
      </p:sp>
      <p:sp>
        <p:nvSpPr>
          <p:cNvPr id="5" name="页脚占位符 5">
            <a:extLst>
              <a:ext uri="{FF2B5EF4-FFF2-40B4-BE49-F238E27FC236}">
                <a16:creationId xmlns:a16="http://schemas.microsoft.com/office/drawing/2014/main" id="{6CBEF437-F50D-4232-B209-B7433E0BAA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602983F-423F-45DC-B60E-067DC6E40062}"/>
              </a:ext>
            </a:extLst>
          </p:cNvPr>
          <p:cNvSpPr>
            <a:spLocks noGrp="1" noChangeArrowheads="1"/>
          </p:cNvSpPr>
          <p:nvPr>
            <p:ph type="sldNum" sz="quarter" idx="12"/>
          </p:nvPr>
        </p:nvSpPr>
        <p:spPr>
          <a:ln/>
        </p:spPr>
        <p:txBody>
          <a:bodyPr/>
          <a:lstStyle>
            <a:lvl1pPr>
              <a:defRPr/>
            </a:lvl1pPr>
          </a:lstStyle>
          <a:p>
            <a:fld id="{46D6C9F0-CA01-4CFB-BC8A-47BAECB0C89A}" type="slidenum">
              <a:rPr lang="zh-CN" altLang="en-US"/>
              <a:pPr/>
              <a:t>‹#›</a:t>
            </a:fld>
            <a:endParaRPr lang="zh-CN" altLang="en-US"/>
          </a:p>
        </p:txBody>
      </p:sp>
    </p:spTree>
    <p:extLst>
      <p:ext uri="{BB962C8B-B14F-4D97-AF65-F5344CB8AC3E}">
        <p14:creationId xmlns:p14="http://schemas.microsoft.com/office/powerpoint/2010/main" val="257563768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62309AD-8BB6-4826-8CE2-C2A3388C3D75}"/>
              </a:ext>
            </a:extLst>
          </p:cNvPr>
          <p:cNvSpPr>
            <a:spLocks noGrp="1" noChangeArrowheads="1"/>
          </p:cNvSpPr>
          <p:nvPr>
            <p:ph type="dt" sz="half" idx="10"/>
          </p:nvPr>
        </p:nvSpPr>
        <p:spPr>
          <a:ln/>
        </p:spPr>
        <p:txBody>
          <a:bodyPr/>
          <a:lstStyle>
            <a:lvl1pPr>
              <a:defRPr/>
            </a:lvl1pPr>
          </a:lstStyle>
          <a:p>
            <a:pPr>
              <a:defRPr/>
            </a:pPr>
            <a:fld id="{05C9F26D-37BD-4629-8E59-BAE01E6E67F2}" type="datetimeFigureOut">
              <a:rPr lang="zh-CN" altLang="en-US"/>
              <a:pPr>
                <a:defRPr/>
              </a:pPr>
              <a:t>2019/1/4</a:t>
            </a:fld>
            <a:endParaRPr lang="zh-CN" altLang="en-US"/>
          </a:p>
        </p:txBody>
      </p:sp>
      <p:sp>
        <p:nvSpPr>
          <p:cNvPr id="6" name="页脚占位符 5">
            <a:extLst>
              <a:ext uri="{FF2B5EF4-FFF2-40B4-BE49-F238E27FC236}">
                <a16:creationId xmlns:a16="http://schemas.microsoft.com/office/drawing/2014/main" id="{D338A8B2-224F-476E-9BD4-F36CFFC959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84F4CA8-E8F3-4B7B-9D29-D47CC064F91A}"/>
              </a:ext>
            </a:extLst>
          </p:cNvPr>
          <p:cNvSpPr>
            <a:spLocks noGrp="1" noChangeArrowheads="1"/>
          </p:cNvSpPr>
          <p:nvPr>
            <p:ph type="sldNum" sz="quarter" idx="12"/>
          </p:nvPr>
        </p:nvSpPr>
        <p:spPr>
          <a:ln/>
        </p:spPr>
        <p:txBody>
          <a:bodyPr/>
          <a:lstStyle>
            <a:lvl1pPr>
              <a:defRPr/>
            </a:lvl1pPr>
          </a:lstStyle>
          <a:p>
            <a:fld id="{49C4A5CE-4D33-4E5C-8069-1AAC6A328E68}" type="slidenum">
              <a:rPr lang="zh-CN" altLang="en-US"/>
              <a:pPr/>
              <a:t>‹#›</a:t>
            </a:fld>
            <a:endParaRPr lang="zh-CN" altLang="en-US"/>
          </a:p>
        </p:txBody>
      </p:sp>
    </p:spTree>
    <p:extLst>
      <p:ext uri="{BB962C8B-B14F-4D97-AF65-F5344CB8AC3E}">
        <p14:creationId xmlns:p14="http://schemas.microsoft.com/office/powerpoint/2010/main" val="354303554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15361BFA-C5E9-4090-90CF-D3CE6163CFB1}"/>
              </a:ext>
            </a:extLst>
          </p:cNvPr>
          <p:cNvSpPr>
            <a:spLocks noGrp="1" noChangeArrowheads="1"/>
          </p:cNvSpPr>
          <p:nvPr>
            <p:ph type="dt" sz="half" idx="10"/>
          </p:nvPr>
        </p:nvSpPr>
        <p:spPr>
          <a:ln/>
        </p:spPr>
        <p:txBody>
          <a:bodyPr/>
          <a:lstStyle>
            <a:lvl1pPr>
              <a:defRPr/>
            </a:lvl1pPr>
          </a:lstStyle>
          <a:p>
            <a:pPr>
              <a:defRPr/>
            </a:pPr>
            <a:fld id="{48159C98-EDD0-4E0A-A04F-951370B72BAB}" type="datetimeFigureOut">
              <a:rPr lang="zh-CN" altLang="en-US"/>
              <a:pPr>
                <a:defRPr/>
              </a:pPr>
              <a:t>2019/1/4</a:t>
            </a:fld>
            <a:endParaRPr lang="zh-CN" altLang="en-US"/>
          </a:p>
        </p:txBody>
      </p:sp>
      <p:sp>
        <p:nvSpPr>
          <p:cNvPr id="8" name="页脚占位符 5">
            <a:extLst>
              <a:ext uri="{FF2B5EF4-FFF2-40B4-BE49-F238E27FC236}">
                <a16:creationId xmlns:a16="http://schemas.microsoft.com/office/drawing/2014/main" id="{B9E9AF22-0DAB-4DB0-8E4A-2933E714EF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C60C83F6-126E-4F08-8B21-BBBD616B23BA}"/>
              </a:ext>
            </a:extLst>
          </p:cNvPr>
          <p:cNvSpPr>
            <a:spLocks noGrp="1" noChangeArrowheads="1"/>
          </p:cNvSpPr>
          <p:nvPr>
            <p:ph type="sldNum" sz="quarter" idx="12"/>
          </p:nvPr>
        </p:nvSpPr>
        <p:spPr>
          <a:ln/>
        </p:spPr>
        <p:txBody>
          <a:bodyPr/>
          <a:lstStyle>
            <a:lvl1pPr>
              <a:defRPr/>
            </a:lvl1pPr>
          </a:lstStyle>
          <a:p>
            <a:fld id="{BE0BCF7B-05E6-4B80-B7F3-37F4BC29DB17}" type="slidenum">
              <a:rPr lang="zh-CN" altLang="en-US"/>
              <a:pPr/>
              <a:t>‹#›</a:t>
            </a:fld>
            <a:endParaRPr lang="zh-CN" altLang="en-US"/>
          </a:p>
        </p:txBody>
      </p:sp>
    </p:spTree>
    <p:extLst>
      <p:ext uri="{BB962C8B-B14F-4D97-AF65-F5344CB8AC3E}">
        <p14:creationId xmlns:p14="http://schemas.microsoft.com/office/powerpoint/2010/main" val="95425000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D5B4E624-2368-4CF7-ADE7-CAE487CB8DCD}"/>
              </a:ext>
            </a:extLst>
          </p:cNvPr>
          <p:cNvSpPr>
            <a:spLocks noGrp="1" noChangeArrowheads="1"/>
          </p:cNvSpPr>
          <p:nvPr>
            <p:ph type="dt" sz="half" idx="10"/>
          </p:nvPr>
        </p:nvSpPr>
        <p:spPr>
          <a:ln/>
        </p:spPr>
        <p:txBody>
          <a:bodyPr/>
          <a:lstStyle>
            <a:lvl1pPr>
              <a:defRPr/>
            </a:lvl1pPr>
          </a:lstStyle>
          <a:p>
            <a:pPr>
              <a:defRPr/>
            </a:pPr>
            <a:fld id="{C04433D0-8F13-49EA-A3D7-251861849558}" type="datetimeFigureOut">
              <a:rPr lang="zh-CN" altLang="en-US"/>
              <a:pPr>
                <a:defRPr/>
              </a:pPr>
              <a:t>2019/1/4</a:t>
            </a:fld>
            <a:endParaRPr lang="zh-CN" altLang="en-US"/>
          </a:p>
        </p:txBody>
      </p:sp>
      <p:sp>
        <p:nvSpPr>
          <p:cNvPr id="4" name="页脚占位符 5">
            <a:extLst>
              <a:ext uri="{FF2B5EF4-FFF2-40B4-BE49-F238E27FC236}">
                <a16:creationId xmlns:a16="http://schemas.microsoft.com/office/drawing/2014/main" id="{82987885-AACC-4B25-A5E7-58D46DAD35E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BF4D121A-60E6-4F2A-A490-0C8483B067F7}"/>
              </a:ext>
            </a:extLst>
          </p:cNvPr>
          <p:cNvSpPr>
            <a:spLocks noGrp="1" noChangeArrowheads="1"/>
          </p:cNvSpPr>
          <p:nvPr>
            <p:ph type="sldNum" sz="quarter" idx="12"/>
          </p:nvPr>
        </p:nvSpPr>
        <p:spPr>
          <a:ln/>
        </p:spPr>
        <p:txBody>
          <a:bodyPr/>
          <a:lstStyle>
            <a:lvl1pPr>
              <a:defRPr/>
            </a:lvl1pPr>
          </a:lstStyle>
          <a:p>
            <a:fld id="{902A3BAA-05E7-4314-9D90-0E06BB489FEE}" type="slidenum">
              <a:rPr lang="zh-CN" altLang="en-US"/>
              <a:pPr/>
              <a:t>‹#›</a:t>
            </a:fld>
            <a:endParaRPr lang="zh-CN" altLang="en-US"/>
          </a:p>
        </p:txBody>
      </p:sp>
    </p:spTree>
    <p:extLst>
      <p:ext uri="{BB962C8B-B14F-4D97-AF65-F5344CB8AC3E}">
        <p14:creationId xmlns:p14="http://schemas.microsoft.com/office/powerpoint/2010/main" val="4565176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7387B015-A4D0-4281-96EC-26D95442B8C6}"/>
              </a:ext>
            </a:extLst>
          </p:cNvPr>
          <p:cNvSpPr>
            <a:spLocks noGrp="1" noChangeArrowheads="1"/>
          </p:cNvSpPr>
          <p:nvPr>
            <p:ph type="dt" sz="half" idx="10"/>
          </p:nvPr>
        </p:nvSpPr>
        <p:spPr>
          <a:ln/>
        </p:spPr>
        <p:txBody>
          <a:bodyPr/>
          <a:lstStyle>
            <a:lvl1pPr>
              <a:defRPr/>
            </a:lvl1pPr>
          </a:lstStyle>
          <a:p>
            <a:pPr>
              <a:defRPr/>
            </a:pPr>
            <a:fld id="{08F1EC99-9577-449F-B7E6-AF59FA18514C}" type="datetimeFigureOut">
              <a:rPr lang="zh-CN" altLang="en-US"/>
              <a:pPr>
                <a:defRPr/>
              </a:pPr>
              <a:t>2019/1/4</a:t>
            </a:fld>
            <a:endParaRPr lang="zh-CN" altLang="en-US"/>
          </a:p>
        </p:txBody>
      </p:sp>
      <p:sp>
        <p:nvSpPr>
          <p:cNvPr id="3" name="页脚占位符 5">
            <a:extLst>
              <a:ext uri="{FF2B5EF4-FFF2-40B4-BE49-F238E27FC236}">
                <a16:creationId xmlns:a16="http://schemas.microsoft.com/office/drawing/2014/main" id="{52022206-C285-43B4-AF4A-32D2DDEA15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AF4FC1D3-1559-4AEF-96AD-5B194E67D8BF}"/>
              </a:ext>
            </a:extLst>
          </p:cNvPr>
          <p:cNvSpPr>
            <a:spLocks noGrp="1" noChangeArrowheads="1"/>
          </p:cNvSpPr>
          <p:nvPr>
            <p:ph type="sldNum" sz="quarter" idx="12"/>
          </p:nvPr>
        </p:nvSpPr>
        <p:spPr>
          <a:ln/>
        </p:spPr>
        <p:txBody>
          <a:bodyPr/>
          <a:lstStyle>
            <a:lvl1pPr>
              <a:defRPr/>
            </a:lvl1pPr>
          </a:lstStyle>
          <a:p>
            <a:fld id="{A7A9D46A-8D8C-46AA-8C95-ED3088C533AF}" type="slidenum">
              <a:rPr lang="zh-CN" altLang="en-US"/>
              <a:pPr/>
              <a:t>‹#›</a:t>
            </a:fld>
            <a:endParaRPr lang="zh-CN" altLang="en-US"/>
          </a:p>
        </p:txBody>
      </p:sp>
    </p:spTree>
    <p:extLst>
      <p:ext uri="{BB962C8B-B14F-4D97-AF65-F5344CB8AC3E}">
        <p14:creationId xmlns:p14="http://schemas.microsoft.com/office/powerpoint/2010/main" val="4030654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085170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D0CCCA-BE67-431C-A202-103E458EBF82}"/>
              </a:ext>
            </a:extLst>
          </p:cNvPr>
          <p:cNvSpPr>
            <a:spLocks noGrp="1" noChangeArrowheads="1"/>
          </p:cNvSpPr>
          <p:nvPr>
            <p:ph type="dt" sz="half" idx="10"/>
          </p:nvPr>
        </p:nvSpPr>
        <p:spPr>
          <a:ln/>
        </p:spPr>
        <p:txBody>
          <a:bodyPr/>
          <a:lstStyle>
            <a:lvl1pPr>
              <a:defRPr/>
            </a:lvl1pPr>
          </a:lstStyle>
          <a:p>
            <a:pPr>
              <a:defRPr/>
            </a:pPr>
            <a:fld id="{D3928A57-F436-4633-82D1-9E36EEF70300}" type="datetimeFigureOut">
              <a:rPr lang="zh-CN" altLang="en-US"/>
              <a:pPr>
                <a:defRPr/>
              </a:pPr>
              <a:t>2019/1/4</a:t>
            </a:fld>
            <a:endParaRPr lang="zh-CN" altLang="en-US"/>
          </a:p>
        </p:txBody>
      </p:sp>
      <p:sp>
        <p:nvSpPr>
          <p:cNvPr id="6" name="页脚占位符 5">
            <a:extLst>
              <a:ext uri="{FF2B5EF4-FFF2-40B4-BE49-F238E27FC236}">
                <a16:creationId xmlns:a16="http://schemas.microsoft.com/office/drawing/2014/main" id="{884C7038-4EE1-4BD9-9A84-6BA4B1B4B46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26D688FC-FB92-4323-876D-7F6FF6F94058}"/>
              </a:ext>
            </a:extLst>
          </p:cNvPr>
          <p:cNvSpPr>
            <a:spLocks noGrp="1" noChangeArrowheads="1"/>
          </p:cNvSpPr>
          <p:nvPr>
            <p:ph type="sldNum" sz="quarter" idx="12"/>
          </p:nvPr>
        </p:nvSpPr>
        <p:spPr>
          <a:ln/>
        </p:spPr>
        <p:txBody>
          <a:bodyPr/>
          <a:lstStyle>
            <a:lvl1pPr>
              <a:defRPr/>
            </a:lvl1pPr>
          </a:lstStyle>
          <a:p>
            <a:fld id="{30E20A5E-EF9A-4127-9A90-4505EA4CB9D7}" type="slidenum">
              <a:rPr lang="zh-CN" altLang="en-US"/>
              <a:pPr/>
              <a:t>‹#›</a:t>
            </a:fld>
            <a:endParaRPr lang="zh-CN" altLang="en-US"/>
          </a:p>
        </p:txBody>
      </p:sp>
    </p:spTree>
    <p:extLst>
      <p:ext uri="{BB962C8B-B14F-4D97-AF65-F5344CB8AC3E}">
        <p14:creationId xmlns:p14="http://schemas.microsoft.com/office/powerpoint/2010/main" val="25810561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FDE373-41E3-4C23-BA8E-16A46DEDF266}"/>
              </a:ext>
            </a:extLst>
          </p:cNvPr>
          <p:cNvSpPr>
            <a:spLocks noGrp="1" noChangeArrowheads="1"/>
          </p:cNvSpPr>
          <p:nvPr>
            <p:ph type="dt" sz="half" idx="10"/>
          </p:nvPr>
        </p:nvSpPr>
        <p:spPr>
          <a:ln/>
        </p:spPr>
        <p:txBody>
          <a:bodyPr/>
          <a:lstStyle>
            <a:lvl1pPr>
              <a:defRPr/>
            </a:lvl1pPr>
          </a:lstStyle>
          <a:p>
            <a:pPr>
              <a:defRPr/>
            </a:pPr>
            <a:fld id="{78D75BB6-DECB-46AB-9827-0F2370281190}" type="datetimeFigureOut">
              <a:rPr lang="zh-CN" altLang="en-US"/>
              <a:pPr>
                <a:defRPr/>
              </a:pPr>
              <a:t>2019/1/4</a:t>
            </a:fld>
            <a:endParaRPr lang="zh-CN" altLang="en-US"/>
          </a:p>
        </p:txBody>
      </p:sp>
      <p:sp>
        <p:nvSpPr>
          <p:cNvPr id="6" name="页脚占位符 5">
            <a:extLst>
              <a:ext uri="{FF2B5EF4-FFF2-40B4-BE49-F238E27FC236}">
                <a16:creationId xmlns:a16="http://schemas.microsoft.com/office/drawing/2014/main" id="{BD7DF8E6-AF59-41EE-9007-0F56995924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6077B724-6C05-4258-BA17-7AE202084190}"/>
              </a:ext>
            </a:extLst>
          </p:cNvPr>
          <p:cNvSpPr>
            <a:spLocks noGrp="1" noChangeArrowheads="1"/>
          </p:cNvSpPr>
          <p:nvPr>
            <p:ph type="sldNum" sz="quarter" idx="12"/>
          </p:nvPr>
        </p:nvSpPr>
        <p:spPr>
          <a:ln/>
        </p:spPr>
        <p:txBody>
          <a:bodyPr/>
          <a:lstStyle>
            <a:lvl1pPr>
              <a:defRPr/>
            </a:lvl1pPr>
          </a:lstStyle>
          <a:p>
            <a:fld id="{3F79B328-1C5C-4DB1-A2B7-DF461BDEF4BC}" type="slidenum">
              <a:rPr lang="zh-CN" altLang="en-US"/>
              <a:pPr/>
              <a:t>‹#›</a:t>
            </a:fld>
            <a:endParaRPr lang="zh-CN" altLang="en-US"/>
          </a:p>
        </p:txBody>
      </p:sp>
    </p:spTree>
    <p:extLst>
      <p:ext uri="{BB962C8B-B14F-4D97-AF65-F5344CB8AC3E}">
        <p14:creationId xmlns:p14="http://schemas.microsoft.com/office/powerpoint/2010/main" val="75472408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5DEAA49-0D84-4DB2-9B1F-01A37778F708}"/>
              </a:ext>
            </a:extLst>
          </p:cNvPr>
          <p:cNvSpPr>
            <a:spLocks noGrp="1" noChangeArrowheads="1"/>
          </p:cNvSpPr>
          <p:nvPr>
            <p:ph type="dt" sz="half" idx="10"/>
          </p:nvPr>
        </p:nvSpPr>
        <p:spPr>
          <a:ln/>
        </p:spPr>
        <p:txBody>
          <a:bodyPr/>
          <a:lstStyle>
            <a:lvl1pPr>
              <a:defRPr/>
            </a:lvl1pPr>
          </a:lstStyle>
          <a:p>
            <a:pPr>
              <a:defRPr/>
            </a:pPr>
            <a:fld id="{9D1E06B4-B677-4600-8582-82D8E7AEEE40}" type="datetimeFigureOut">
              <a:rPr lang="zh-CN" altLang="en-US"/>
              <a:pPr>
                <a:defRPr/>
              </a:pPr>
              <a:t>2019/1/4</a:t>
            </a:fld>
            <a:endParaRPr lang="zh-CN" altLang="en-US"/>
          </a:p>
        </p:txBody>
      </p:sp>
      <p:sp>
        <p:nvSpPr>
          <p:cNvPr id="5" name="页脚占位符 5">
            <a:extLst>
              <a:ext uri="{FF2B5EF4-FFF2-40B4-BE49-F238E27FC236}">
                <a16:creationId xmlns:a16="http://schemas.microsoft.com/office/drawing/2014/main" id="{D731CB81-65EA-4378-AAAF-7BFDD9646EC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EA244D4-5231-4161-849D-DE04F95102AB}"/>
              </a:ext>
            </a:extLst>
          </p:cNvPr>
          <p:cNvSpPr>
            <a:spLocks noGrp="1" noChangeArrowheads="1"/>
          </p:cNvSpPr>
          <p:nvPr>
            <p:ph type="sldNum" sz="quarter" idx="12"/>
          </p:nvPr>
        </p:nvSpPr>
        <p:spPr>
          <a:ln/>
        </p:spPr>
        <p:txBody>
          <a:bodyPr/>
          <a:lstStyle>
            <a:lvl1pPr>
              <a:defRPr/>
            </a:lvl1pPr>
          </a:lstStyle>
          <a:p>
            <a:fld id="{353FB3E7-A479-4A1F-9796-8E5B068D70DD}" type="slidenum">
              <a:rPr lang="zh-CN" altLang="en-US"/>
              <a:pPr/>
              <a:t>‹#›</a:t>
            </a:fld>
            <a:endParaRPr lang="zh-CN" altLang="en-US"/>
          </a:p>
        </p:txBody>
      </p:sp>
    </p:spTree>
    <p:extLst>
      <p:ext uri="{BB962C8B-B14F-4D97-AF65-F5344CB8AC3E}">
        <p14:creationId xmlns:p14="http://schemas.microsoft.com/office/powerpoint/2010/main" val="289099507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C7E6450-785C-4489-89E6-A29CFB14922F}"/>
              </a:ext>
            </a:extLst>
          </p:cNvPr>
          <p:cNvSpPr>
            <a:spLocks noGrp="1" noChangeArrowheads="1"/>
          </p:cNvSpPr>
          <p:nvPr>
            <p:ph type="dt" sz="half" idx="10"/>
          </p:nvPr>
        </p:nvSpPr>
        <p:spPr>
          <a:ln/>
        </p:spPr>
        <p:txBody>
          <a:bodyPr/>
          <a:lstStyle>
            <a:lvl1pPr>
              <a:defRPr/>
            </a:lvl1pPr>
          </a:lstStyle>
          <a:p>
            <a:pPr>
              <a:defRPr/>
            </a:pPr>
            <a:fld id="{364B7037-43A9-4F5B-AD24-2A8DE0A57A01}" type="datetimeFigureOut">
              <a:rPr lang="zh-CN" altLang="en-US"/>
              <a:pPr>
                <a:defRPr/>
              </a:pPr>
              <a:t>2019/1/4</a:t>
            </a:fld>
            <a:endParaRPr lang="zh-CN" altLang="en-US"/>
          </a:p>
        </p:txBody>
      </p:sp>
      <p:sp>
        <p:nvSpPr>
          <p:cNvPr id="5" name="页脚占位符 5">
            <a:extLst>
              <a:ext uri="{FF2B5EF4-FFF2-40B4-BE49-F238E27FC236}">
                <a16:creationId xmlns:a16="http://schemas.microsoft.com/office/drawing/2014/main" id="{FD31906C-9E68-47A3-91F7-4517002420D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C858570-34AB-49A1-845C-93239F019988}"/>
              </a:ext>
            </a:extLst>
          </p:cNvPr>
          <p:cNvSpPr>
            <a:spLocks noGrp="1" noChangeArrowheads="1"/>
          </p:cNvSpPr>
          <p:nvPr>
            <p:ph type="sldNum" sz="quarter" idx="12"/>
          </p:nvPr>
        </p:nvSpPr>
        <p:spPr>
          <a:ln/>
        </p:spPr>
        <p:txBody>
          <a:bodyPr/>
          <a:lstStyle>
            <a:lvl1pPr>
              <a:defRPr/>
            </a:lvl1pPr>
          </a:lstStyle>
          <a:p>
            <a:fld id="{1513E939-AD89-4564-B7A9-AB14EEACDD0F}" type="slidenum">
              <a:rPr lang="zh-CN" altLang="en-US"/>
              <a:pPr/>
              <a:t>‹#›</a:t>
            </a:fld>
            <a:endParaRPr lang="zh-CN" altLang="en-US"/>
          </a:p>
        </p:txBody>
      </p:sp>
    </p:spTree>
    <p:extLst>
      <p:ext uri="{BB962C8B-B14F-4D97-AF65-F5344CB8AC3E}">
        <p14:creationId xmlns:p14="http://schemas.microsoft.com/office/powerpoint/2010/main" val="10434036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6DA2F7D-9F2D-4F46-8B1C-094F34A8236E}"/>
              </a:ext>
            </a:extLst>
          </p:cNvPr>
          <p:cNvSpPr>
            <a:spLocks noGrp="1" noChangeArrowheads="1"/>
          </p:cNvSpPr>
          <p:nvPr>
            <p:ph type="dt" sz="half" idx="10"/>
          </p:nvPr>
        </p:nvSpPr>
        <p:spPr>
          <a:ln/>
        </p:spPr>
        <p:txBody>
          <a:bodyPr/>
          <a:lstStyle>
            <a:lvl1pPr>
              <a:defRPr/>
            </a:lvl1pPr>
          </a:lstStyle>
          <a:p>
            <a:pPr>
              <a:defRPr/>
            </a:pPr>
            <a:fld id="{CE6B29D3-5639-41E5-8830-729B412E89CD}" type="datetimeFigureOut">
              <a:rPr lang="zh-CN" altLang="en-US"/>
              <a:pPr>
                <a:defRPr/>
              </a:pPr>
              <a:t>2019/1/4</a:t>
            </a:fld>
            <a:endParaRPr lang="zh-CN" altLang="en-US"/>
          </a:p>
        </p:txBody>
      </p:sp>
      <p:sp>
        <p:nvSpPr>
          <p:cNvPr id="5" name="页脚占位符 4">
            <a:extLst>
              <a:ext uri="{FF2B5EF4-FFF2-40B4-BE49-F238E27FC236}">
                <a16:creationId xmlns:a16="http://schemas.microsoft.com/office/drawing/2014/main" id="{55B896B5-28FF-4935-8562-ABEE50773EE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8F46EDD-559B-47EE-BE87-DF5A8715D793}"/>
              </a:ext>
            </a:extLst>
          </p:cNvPr>
          <p:cNvSpPr>
            <a:spLocks noGrp="1" noChangeArrowheads="1"/>
          </p:cNvSpPr>
          <p:nvPr>
            <p:ph type="sldNum" sz="quarter" idx="12"/>
          </p:nvPr>
        </p:nvSpPr>
        <p:spPr>
          <a:ln/>
        </p:spPr>
        <p:txBody>
          <a:bodyPr/>
          <a:lstStyle>
            <a:lvl1pPr>
              <a:defRPr/>
            </a:lvl1pPr>
          </a:lstStyle>
          <a:p>
            <a:fld id="{D11DFB33-AE71-4C7A-8FA8-B5874F4966CE}" type="slidenum">
              <a:rPr lang="zh-CN" altLang="en-US"/>
              <a:pPr/>
              <a:t>‹#›</a:t>
            </a:fld>
            <a:endParaRPr lang="zh-CN" altLang="en-US"/>
          </a:p>
        </p:txBody>
      </p:sp>
    </p:spTree>
    <p:extLst>
      <p:ext uri="{BB962C8B-B14F-4D97-AF65-F5344CB8AC3E}">
        <p14:creationId xmlns:p14="http://schemas.microsoft.com/office/powerpoint/2010/main" val="331657690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FA103E3-072F-46D1-A6B3-96EA4AF71E0B}"/>
              </a:ext>
            </a:extLst>
          </p:cNvPr>
          <p:cNvSpPr>
            <a:spLocks noGrp="1" noChangeArrowheads="1"/>
          </p:cNvSpPr>
          <p:nvPr>
            <p:ph type="dt" sz="half" idx="10"/>
          </p:nvPr>
        </p:nvSpPr>
        <p:spPr>
          <a:ln/>
        </p:spPr>
        <p:txBody>
          <a:bodyPr/>
          <a:lstStyle>
            <a:lvl1pPr>
              <a:defRPr/>
            </a:lvl1pPr>
          </a:lstStyle>
          <a:p>
            <a:pPr>
              <a:defRPr/>
            </a:pPr>
            <a:fld id="{37251FC0-EA69-4F3F-97D7-6740553BAEA6}" type="datetimeFigureOut">
              <a:rPr lang="zh-CN" altLang="en-US"/>
              <a:pPr>
                <a:defRPr/>
              </a:pPr>
              <a:t>2019/1/4</a:t>
            </a:fld>
            <a:endParaRPr lang="zh-CN" altLang="en-US"/>
          </a:p>
        </p:txBody>
      </p:sp>
      <p:sp>
        <p:nvSpPr>
          <p:cNvPr id="5" name="页脚占位符 4">
            <a:extLst>
              <a:ext uri="{FF2B5EF4-FFF2-40B4-BE49-F238E27FC236}">
                <a16:creationId xmlns:a16="http://schemas.microsoft.com/office/drawing/2014/main" id="{94EB848B-6962-4A4F-8B52-592A00C1AE9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1624AFF-5743-4E27-B35F-B0A06C9C5B79}"/>
              </a:ext>
            </a:extLst>
          </p:cNvPr>
          <p:cNvSpPr>
            <a:spLocks noGrp="1" noChangeArrowheads="1"/>
          </p:cNvSpPr>
          <p:nvPr>
            <p:ph type="sldNum" sz="quarter" idx="12"/>
          </p:nvPr>
        </p:nvSpPr>
        <p:spPr>
          <a:ln/>
        </p:spPr>
        <p:txBody>
          <a:bodyPr/>
          <a:lstStyle>
            <a:lvl1pPr>
              <a:defRPr/>
            </a:lvl1pPr>
          </a:lstStyle>
          <a:p>
            <a:fld id="{F791F018-87E7-401C-8018-CCC968517AC0}" type="slidenum">
              <a:rPr lang="zh-CN" altLang="en-US"/>
              <a:pPr/>
              <a:t>‹#›</a:t>
            </a:fld>
            <a:endParaRPr lang="zh-CN" altLang="en-US"/>
          </a:p>
        </p:txBody>
      </p:sp>
    </p:spTree>
    <p:extLst>
      <p:ext uri="{BB962C8B-B14F-4D97-AF65-F5344CB8AC3E}">
        <p14:creationId xmlns:p14="http://schemas.microsoft.com/office/powerpoint/2010/main" val="11823833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7E739B3-FF8A-40C8-9B47-4F4EE19B9A40}"/>
              </a:ext>
            </a:extLst>
          </p:cNvPr>
          <p:cNvSpPr>
            <a:spLocks noGrp="1" noChangeArrowheads="1"/>
          </p:cNvSpPr>
          <p:nvPr>
            <p:ph type="dt" sz="half" idx="10"/>
          </p:nvPr>
        </p:nvSpPr>
        <p:spPr>
          <a:ln/>
        </p:spPr>
        <p:txBody>
          <a:bodyPr/>
          <a:lstStyle>
            <a:lvl1pPr>
              <a:defRPr/>
            </a:lvl1pPr>
          </a:lstStyle>
          <a:p>
            <a:pPr>
              <a:defRPr/>
            </a:pPr>
            <a:fld id="{03B27F93-22B4-4C9F-B068-07FDCB39A1DC}" type="datetimeFigureOut">
              <a:rPr lang="zh-CN" altLang="en-US"/>
              <a:pPr>
                <a:defRPr/>
              </a:pPr>
              <a:t>2019/1/4</a:t>
            </a:fld>
            <a:endParaRPr lang="zh-CN" altLang="en-US"/>
          </a:p>
        </p:txBody>
      </p:sp>
      <p:sp>
        <p:nvSpPr>
          <p:cNvPr id="5" name="页脚占位符 4">
            <a:extLst>
              <a:ext uri="{FF2B5EF4-FFF2-40B4-BE49-F238E27FC236}">
                <a16:creationId xmlns:a16="http://schemas.microsoft.com/office/drawing/2014/main" id="{8DBD0E7D-23E2-4B21-A4F9-858C8FD53D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91B45BA-DFEF-45DC-9CBD-36A544DB3887}"/>
              </a:ext>
            </a:extLst>
          </p:cNvPr>
          <p:cNvSpPr>
            <a:spLocks noGrp="1" noChangeArrowheads="1"/>
          </p:cNvSpPr>
          <p:nvPr>
            <p:ph type="sldNum" sz="quarter" idx="12"/>
          </p:nvPr>
        </p:nvSpPr>
        <p:spPr>
          <a:ln/>
        </p:spPr>
        <p:txBody>
          <a:bodyPr/>
          <a:lstStyle>
            <a:lvl1pPr>
              <a:defRPr/>
            </a:lvl1pPr>
          </a:lstStyle>
          <a:p>
            <a:fld id="{FF24FF44-FB06-42B5-8429-ED4770B9E6A8}" type="slidenum">
              <a:rPr lang="zh-CN" altLang="en-US"/>
              <a:pPr/>
              <a:t>‹#›</a:t>
            </a:fld>
            <a:endParaRPr lang="zh-CN" altLang="en-US"/>
          </a:p>
        </p:txBody>
      </p:sp>
    </p:spTree>
    <p:extLst>
      <p:ext uri="{BB962C8B-B14F-4D97-AF65-F5344CB8AC3E}">
        <p14:creationId xmlns:p14="http://schemas.microsoft.com/office/powerpoint/2010/main" val="32456965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C345D46-C53A-4ED9-95C9-CA5141F502AE}"/>
              </a:ext>
            </a:extLst>
          </p:cNvPr>
          <p:cNvSpPr>
            <a:spLocks noGrp="1" noChangeArrowheads="1"/>
          </p:cNvSpPr>
          <p:nvPr>
            <p:ph type="dt" sz="half" idx="10"/>
          </p:nvPr>
        </p:nvSpPr>
        <p:spPr>
          <a:ln/>
        </p:spPr>
        <p:txBody>
          <a:bodyPr/>
          <a:lstStyle>
            <a:lvl1pPr>
              <a:defRPr/>
            </a:lvl1pPr>
          </a:lstStyle>
          <a:p>
            <a:pPr>
              <a:defRPr/>
            </a:pPr>
            <a:fld id="{7AEC0F94-3EE5-43A9-9BD3-EE79AA1A4FDC}" type="datetimeFigureOut">
              <a:rPr lang="zh-CN" altLang="en-US"/>
              <a:pPr>
                <a:defRPr/>
              </a:pPr>
              <a:t>2019/1/4</a:t>
            </a:fld>
            <a:endParaRPr lang="zh-CN" altLang="en-US"/>
          </a:p>
        </p:txBody>
      </p:sp>
      <p:sp>
        <p:nvSpPr>
          <p:cNvPr id="6" name="页脚占位符 4">
            <a:extLst>
              <a:ext uri="{FF2B5EF4-FFF2-40B4-BE49-F238E27FC236}">
                <a16:creationId xmlns:a16="http://schemas.microsoft.com/office/drawing/2014/main" id="{B6B8BBDA-BF05-4DA5-B868-35D5B6C789E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92ABAAE-7C6B-4D87-AC78-5422B693CB64}"/>
              </a:ext>
            </a:extLst>
          </p:cNvPr>
          <p:cNvSpPr>
            <a:spLocks noGrp="1" noChangeArrowheads="1"/>
          </p:cNvSpPr>
          <p:nvPr>
            <p:ph type="sldNum" sz="quarter" idx="12"/>
          </p:nvPr>
        </p:nvSpPr>
        <p:spPr>
          <a:ln/>
        </p:spPr>
        <p:txBody>
          <a:bodyPr/>
          <a:lstStyle>
            <a:lvl1pPr>
              <a:defRPr/>
            </a:lvl1pPr>
          </a:lstStyle>
          <a:p>
            <a:fld id="{7C8EB27B-34AA-43A7-9061-28673C49CFE3}" type="slidenum">
              <a:rPr lang="zh-CN" altLang="en-US"/>
              <a:pPr/>
              <a:t>‹#›</a:t>
            </a:fld>
            <a:endParaRPr lang="zh-CN" altLang="en-US"/>
          </a:p>
        </p:txBody>
      </p:sp>
    </p:spTree>
    <p:extLst>
      <p:ext uri="{BB962C8B-B14F-4D97-AF65-F5344CB8AC3E}">
        <p14:creationId xmlns:p14="http://schemas.microsoft.com/office/powerpoint/2010/main" val="34431394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C135295B-2342-41D3-BF60-7AA1DE7F4B75}"/>
              </a:ext>
            </a:extLst>
          </p:cNvPr>
          <p:cNvSpPr>
            <a:spLocks noGrp="1" noChangeArrowheads="1"/>
          </p:cNvSpPr>
          <p:nvPr>
            <p:ph type="dt" sz="half" idx="10"/>
          </p:nvPr>
        </p:nvSpPr>
        <p:spPr>
          <a:ln/>
        </p:spPr>
        <p:txBody>
          <a:bodyPr/>
          <a:lstStyle>
            <a:lvl1pPr>
              <a:defRPr/>
            </a:lvl1pPr>
          </a:lstStyle>
          <a:p>
            <a:pPr>
              <a:defRPr/>
            </a:pPr>
            <a:fld id="{3799A352-327D-4F60-AAAB-EC07D5196A17}" type="datetimeFigureOut">
              <a:rPr lang="zh-CN" altLang="en-US"/>
              <a:pPr>
                <a:defRPr/>
              </a:pPr>
              <a:t>2019/1/4</a:t>
            </a:fld>
            <a:endParaRPr lang="zh-CN" altLang="en-US"/>
          </a:p>
        </p:txBody>
      </p:sp>
      <p:sp>
        <p:nvSpPr>
          <p:cNvPr id="8" name="页脚占位符 4">
            <a:extLst>
              <a:ext uri="{FF2B5EF4-FFF2-40B4-BE49-F238E27FC236}">
                <a16:creationId xmlns:a16="http://schemas.microsoft.com/office/drawing/2014/main" id="{1B4BB9B9-3ACE-4918-AEED-9D9F83EA1B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91AABC7A-94FE-46BA-9BE5-F5DCE9527FBC}"/>
              </a:ext>
            </a:extLst>
          </p:cNvPr>
          <p:cNvSpPr>
            <a:spLocks noGrp="1" noChangeArrowheads="1"/>
          </p:cNvSpPr>
          <p:nvPr>
            <p:ph type="sldNum" sz="quarter" idx="12"/>
          </p:nvPr>
        </p:nvSpPr>
        <p:spPr>
          <a:ln/>
        </p:spPr>
        <p:txBody>
          <a:bodyPr/>
          <a:lstStyle>
            <a:lvl1pPr>
              <a:defRPr/>
            </a:lvl1pPr>
          </a:lstStyle>
          <a:p>
            <a:fld id="{31040F5B-853C-4B33-B360-5F53F4B21084}" type="slidenum">
              <a:rPr lang="zh-CN" altLang="en-US"/>
              <a:pPr/>
              <a:t>‹#›</a:t>
            </a:fld>
            <a:endParaRPr lang="zh-CN" altLang="en-US"/>
          </a:p>
        </p:txBody>
      </p:sp>
    </p:spTree>
    <p:extLst>
      <p:ext uri="{BB962C8B-B14F-4D97-AF65-F5344CB8AC3E}">
        <p14:creationId xmlns:p14="http://schemas.microsoft.com/office/powerpoint/2010/main" val="290670123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0E93575-B53F-4404-9938-C30ED93A0449}"/>
              </a:ext>
            </a:extLst>
          </p:cNvPr>
          <p:cNvSpPr>
            <a:spLocks noGrp="1" noChangeArrowheads="1"/>
          </p:cNvSpPr>
          <p:nvPr>
            <p:ph type="dt" sz="half" idx="10"/>
          </p:nvPr>
        </p:nvSpPr>
        <p:spPr>
          <a:ln/>
        </p:spPr>
        <p:txBody>
          <a:bodyPr/>
          <a:lstStyle>
            <a:lvl1pPr>
              <a:defRPr/>
            </a:lvl1pPr>
          </a:lstStyle>
          <a:p>
            <a:pPr>
              <a:defRPr/>
            </a:pPr>
            <a:fld id="{0D6E4283-E622-4180-B45A-8BDC63DB84EA}" type="datetimeFigureOut">
              <a:rPr lang="zh-CN" altLang="en-US"/>
              <a:pPr>
                <a:defRPr/>
              </a:pPr>
              <a:t>2019/1/4</a:t>
            </a:fld>
            <a:endParaRPr lang="zh-CN" altLang="en-US"/>
          </a:p>
        </p:txBody>
      </p:sp>
      <p:sp>
        <p:nvSpPr>
          <p:cNvPr id="4" name="页脚占位符 4">
            <a:extLst>
              <a:ext uri="{FF2B5EF4-FFF2-40B4-BE49-F238E27FC236}">
                <a16:creationId xmlns:a16="http://schemas.microsoft.com/office/drawing/2014/main" id="{62F8B6AC-0FAB-4B4E-BC7D-768615543CD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F7A85DF7-F1AD-4E17-83A8-FB4041ADEFF1}"/>
              </a:ext>
            </a:extLst>
          </p:cNvPr>
          <p:cNvSpPr>
            <a:spLocks noGrp="1" noChangeArrowheads="1"/>
          </p:cNvSpPr>
          <p:nvPr>
            <p:ph type="sldNum" sz="quarter" idx="12"/>
          </p:nvPr>
        </p:nvSpPr>
        <p:spPr>
          <a:ln/>
        </p:spPr>
        <p:txBody>
          <a:bodyPr/>
          <a:lstStyle>
            <a:lvl1pPr>
              <a:defRPr/>
            </a:lvl1pPr>
          </a:lstStyle>
          <a:p>
            <a:fld id="{DED27844-DC50-4727-B3F9-54B833D57E39}" type="slidenum">
              <a:rPr lang="zh-CN" altLang="en-US"/>
              <a:pPr/>
              <a:t>‹#›</a:t>
            </a:fld>
            <a:endParaRPr lang="zh-CN" altLang="en-US"/>
          </a:p>
        </p:txBody>
      </p:sp>
    </p:spTree>
    <p:extLst>
      <p:ext uri="{BB962C8B-B14F-4D97-AF65-F5344CB8AC3E}">
        <p14:creationId xmlns:p14="http://schemas.microsoft.com/office/powerpoint/2010/main" val="3067288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2051458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4688C73-4D04-49EF-8379-46A8DDA5075A}"/>
              </a:ext>
            </a:extLst>
          </p:cNvPr>
          <p:cNvSpPr>
            <a:spLocks noGrp="1" noChangeArrowheads="1"/>
          </p:cNvSpPr>
          <p:nvPr>
            <p:ph type="dt" sz="half" idx="10"/>
          </p:nvPr>
        </p:nvSpPr>
        <p:spPr>
          <a:ln/>
        </p:spPr>
        <p:txBody>
          <a:bodyPr/>
          <a:lstStyle>
            <a:lvl1pPr>
              <a:defRPr/>
            </a:lvl1pPr>
          </a:lstStyle>
          <a:p>
            <a:pPr>
              <a:defRPr/>
            </a:pPr>
            <a:fld id="{F820308B-196C-4A63-A750-CC7C02619598}" type="datetimeFigureOut">
              <a:rPr lang="zh-CN" altLang="en-US"/>
              <a:pPr>
                <a:defRPr/>
              </a:pPr>
              <a:t>2019/1/4</a:t>
            </a:fld>
            <a:endParaRPr lang="zh-CN" altLang="en-US"/>
          </a:p>
        </p:txBody>
      </p:sp>
      <p:sp>
        <p:nvSpPr>
          <p:cNvPr id="3" name="页脚占位符 4">
            <a:extLst>
              <a:ext uri="{FF2B5EF4-FFF2-40B4-BE49-F238E27FC236}">
                <a16:creationId xmlns:a16="http://schemas.microsoft.com/office/drawing/2014/main" id="{67589CB8-FB83-4BFF-8FD1-4DF0C26B51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B2AB5B4-9201-4EF6-873A-186F2AD3FAAD}"/>
              </a:ext>
            </a:extLst>
          </p:cNvPr>
          <p:cNvSpPr>
            <a:spLocks noGrp="1" noChangeArrowheads="1"/>
          </p:cNvSpPr>
          <p:nvPr>
            <p:ph type="sldNum" sz="quarter" idx="12"/>
          </p:nvPr>
        </p:nvSpPr>
        <p:spPr>
          <a:ln/>
        </p:spPr>
        <p:txBody>
          <a:bodyPr/>
          <a:lstStyle>
            <a:lvl1pPr>
              <a:defRPr/>
            </a:lvl1pPr>
          </a:lstStyle>
          <a:p>
            <a:fld id="{AB20BE93-8D35-438C-B49C-D2276FD50F92}" type="slidenum">
              <a:rPr lang="zh-CN" altLang="en-US"/>
              <a:pPr/>
              <a:t>‹#›</a:t>
            </a:fld>
            <a:endParaRPr lang="zh-CN" altLang="en-US"/>
          </a:p>
        </p:txBody>
      </p:sp>
    </p:spTree>
    <p:extLst>
      <p:ext uri="{BB962C8B-B14F-4D97-AF65-F5344CB8AC3E}">
        <p14:creationId xmlns:p14="http://schemas.microsoft.com/office/powerpoint/2010/main" val="316793448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2645F947-9CA6-4B87-983F-C16E1BE282B1}"/>
              </a:ext>
            </a:extLst>
          </p:cNvPr>
          <p:cNvSpPr>
            <a:spLocks noGrp="1" noChangeArrowheads="1"/>
          </p:cNvSpPr>
          <p:nvPr>
            <p:ph type="dt" sz="half" idx="10"/>
          </p:nvPr>
        </p:nvSpPr>
        <p:spPr>
          <a:ln/>
        </p:spPr>
        <p:txBody>
          <a:bodyPr/>
          <a:lstStyle>
            <a:lvl1pPr>
              <a:defRPr/>
            </a:lvl1pPr>
          </a:lstStyle>
          <a:p>
            <a:pPr>
              <a:defRPr/>
            </a:pPr>
            <a:fld id="{1B8F6995-BC71-4902-96B9-0F5993F91D2A}" type="datetimeFigureOut">
              <a:rPr lang="zh-CN" altLang="en-US"/>
              <a:pPr>
                <a:defRPr/>
              </a:pPr>
              <a:t>2019/1/4</a:t>
            </a:fld>
            <a:endParaRPr lang="zh-CN" altLang="en-US"/>
          </a:p>
        </p:txBody>
      </p:sp>
      <p:sp>
        <p:nvSpPr>
          <p:cNvPr id="6" name="页脚占位符 4">
            <a:extLst>
              <a:ext uri="{FF2B5EF4-FFF2-40B4-BE49-F238E27FC236}">
                <a16:creationId xmlns:a16="http://schemas.microsoft.com/office/drawing/2014/main" id="{8E361DEB-432E-4896-AC9E-98D4D34B27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2651CB1-1238-4C84-A832-3D6E965FEBD7}"/>
              </a:ext>
            </a:extLst>
          </p:cNvPr>
          <p:cNvSpPr>
            <a:spLocks noGrp="1" noChangeArrowheads="1"/>
          </p:cNvSpPr>
          <p:nvPr>
            <p:ph type="sldNum" sz="quarter" idx="12"/>
          </p:nvPr>
        </p:nvSpPr>
        <p:spPr>
          <a:ln/>
        </p:spPr>
        <p:txBody>
          <a:bodyPr/>
          <a:lstStyle>
            <a:lvl1pPr>
              <a:defRPr/>
            </a:lvl1pPr>
          </a:lstStyle>
          <a:p>
            <a:fld id="{F6103151-C144-4A3B-BD42-3C28E270258D}" type="slidenum">
              <a:rPr lang="zh-CN" altLang="en-US"/>
              <a:pPr/>
              <a:t>‹#›</a:t>
            </a:fld>
            <a:endParaRPr lang="zh-CN" altLang="en-US"/>
          </a:p>
        </p:txBody>
      </p:sp>
    </p:spTree>
    <p:extLst>
      <p:ext uri="{BB962C8B-B14F-4D97-AF65-F5344CB8AC3E}">
        <p14:creationId xmlns:p14="http://schemas.microsoft.com/office/powerpoint/2010/main" val="103762524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5572998-E32E-45CD-B95D-4FB915BA9883}"/>
              </a:ext>
            </a:extLst>
          </p:cNvPr>
          <p:cNvSpPr>
            <a:spLocks noGrp="1" noChangeArrowheads="1"/>
          </p:cNvSpPr>
          <p:nvPr>
            <p:ph type="dt" sz="half" idx="10"/>
          </p:nvPr>
        </p:nvSpPr>
        <p:spPr>
          <a:ln/>
        </p:spPr>
        <p:txBody>
          <a:bodyPr/>
          <a:lstStyle>
            <a:lvl1pPr>
              <a:defRPr/>
            </a:lvl1pPr>
          </a:lstStyle>
          <a:p>
            <a:pPr>
              <a:defRPr/>
            </a:pPr>
            <a:fld id="{26EFF3BF-3E10-49F0-AF58-FC2A554148D8}" type="datetimeFigureOut">
              <a:rPr lang="zh-CN" altLang="en-US"/>
              <a:pPr>
                <a:defRPr/>
              </a:pPr>
              <a:t>2019/1/4</a:t>
            </a:fld>
            <a:endParaRPr lang="zh-CN" altLang="en-US"/>
          </a:p>
        </p:txBody>
      </p:sp>
      <p:sp>
        <p:nvSpPr>
          <p:cNvPr id="6" name="页脚占位符 4">
            <a:extLst>
              <a:ext uri="{FF2B5EF4-FFF2-40B4-BE49-F238E27FC236}">
                <a16:creationId xmlns:a16="http://schemas.microsoft.com/office/drawing/2014/main" id="{521ABC68-5C91-4630-BDC6-58D3EB33EE3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D72E3C-299D-43FD-8B06-8ABD6CD0A658}"/>
              </a:ext>
            </a:extLst>
          </p:cNvPr>
          <p:cNvSpPr>
            <a:spLocks noGrp="1" noChangeArrowheads="1"/>
          </p:cNvSpPr>
          <p:nvPr>
            <p:ph type="sldNum" sz="quarter" idx="12"/>
          </p:nvPr>
        </p:nvSpPr>
        <p:spPr>
          <a:ln/>
        </p:spPr>
        <p:txBody>
          <a:bodyPr/>
          <a:lstStyle>
            <a:lvl1pPr>
              <a:defRPr/>
            </a:lvl1pPr>
          </a:lstStyle>
          <a:p>
            <a:fld id="{1004E6A8-8F2F-4E64-983F-F0C59E6B7538}" type="slidenum">
              <a:rPr lang="zh-CN" altLang="en-US"/>
              <a:pPr/>
              <a:t>‹#›</a:t>
            </a:fld>
            <a:endParaRPr lang="zh-CN" altLang="en-US"/>
          </a:p>
        </p:txBody>
      </p:sp>
    </p:spTree>
    <p:extLst>
      <p:ext uri="{BB962C8B-B14F-4D97-AF65-F5344CB8AC3E}">
        <p14:creationId xmlns:p14="http://schemas.microsoft.com/office/powerpoint/2010/main" val="27734695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DF70B6E-27A1-43D0-BB27-0F74DD0C862B}"/>
              </a:ext>
            </a:extLst>
          </p:cNvPr>
          <p:cNvSpPr>
            <a:spLocks noGrp="1" noChangeArrowheads="1"/>
          </p:cNvSpPr>
          <p:nvPr>
            <p:ph type="dt" sz="half" idx="10"/>
          </p:nvPr>
        </p:nvSpPr>
        <p:spPr>
          <a:ln/>
        </p:spPr>
        <p:txBody>
          <a:bodyPr/>
          <a:lstStyle>
            <a:lvl1pPr>
              <a:defRPr/>
            </a:lvl1pPr>
          </a:lstStyle>
          <a:p>
            <a:pPr>
              <a:defRPr/>
            </a:pPr>
            <a:fld id="{F8302DA2-5BD2-4EB2-803B-985CF4C2F2B6}" type="datetimeFigureOut">
              <a:rPr lang="zh-CN" altLang="en-US"/>
              <a:pPr>
                <a:defRPr/>
              </a:pPr>
              <a:t>2019/1/4</a:t>
            </a:fld>
            <a:endParaRPr lang="zh-CN" altLang="en-US"/>
          </a:p>
        </p:txBody>
      </p:sp>
      <p:sp>
        <p:nvSpPr>
          <p:cNvPr id="5" name="页脚占位符 4">
            <a:extLst>
              <a:ext uri="{FF2B5EF4-FFF2-40B4-BE49-F238E27FC236}">
                <a16:creationId xmlns:a16="http://schemas.microsoft.com/office/drawing/2014/main" id="{898A0F2A-CA4B-4C9B-AE73-029D0081217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1D0977C-C19D-4A73-AFE5-B869B2540A0F}"/>
              </a:ext>
            </a:extLst>
          </p:cNvPr>
          <p:cNvSpPr>
            <a:spLocks noGrp="1" noChangeArrowheads="1"/>
          </p:cNvSpPr>
          <p:nvPr>
            <p:ph type="sldNum" sz="quarter" idx="12"/>
          </p:nvPr>
        </p:nvSpPr>
        <p:spPr>
          <a:ln/>
        </p:spPr>
        <p:txBody>
          <a:bodyPr/>
          <a:lstStyle>
            <a:lvl1pPr>
              <a:defRPr/>
            </a:lvl1pPr>
          </a:lstStyle>
          <a:p>
            <a:fld id="{E78A0860-2654-4506-81BB-024CDE385B9F}" type="slidenum">
              <a:rPr lang="zh-CN" altLang="en-US"/>
              <a:pPr/>
              <a:t>‹#›</a:t>
            </a:fld>
            <a:endParaRPr lang="zh-CN" altLang="en-US"/>
          </a:p>
        </p:txBody>
      </p:sp>
    </p:spTree>
    <p:extLst>
      <p:ext uri="{BB962C8B-B14F-4D97-AF65-F5344CB8AC3E}">
        <p14:creationId xmlns:p14="http://schemas.microsoft.com/office/powerpoint/2010/main" val="42166631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1CE235F-A2BB-40BE-B858-536FE528DAD8}"/>
              </a:ext>
            </a:extLst>
          </p:cNvPr>
          <p:cNvSpPr>
            <a:spLocks noGrp="1" noChangeArrowheads="1"/>
          </p:cNvSpPr>
          <p:nvPr>
            <p:ph type="dt" sz="half" idx="10"/>
          </p:nvPr>
        </p:nvSpPr>
        <p:spPr>
          <a:ln/>
        </p:spPr>
        <p:txBody>
          <a:bodyPr/>
          <a:lstStyle>
            <a:lvl1pPr>
              <a:defRPr/>
            </a:lvl1pPr>
          </a:lstStyle>
          <a:p>
            <a:pPr>
              <a:defRPr/>
            </a:pPr>
            <a:fld id="{BB5AF87F-63F4-4CBC-BEA9-B83CA4BFDE29}" type="datetimeFigureOut">
              <a:rPr lang="zh-CN" altLang="en-US"/>
              <a:pPr>
                <a:defRPr/>
              </a:pPr>
              <a:t>2019/1/4</a:t>
            </a:fld>
            <a:endParaRPr lang="zh-CN" altLang="en-US"/>
          </a:p>
        </p:txBody>
      </p:sp>
      <p:sp>
        <p:nvSpPr>
          <p:cNvPr id="5" name="页脚占位符 4">
            <a:extLst>
              <a:ext uri="{FF2B5EF4-FFF2-40B4-BE49-F238E27FC236}">
                <a16:creationId xmlns:a16="http://schemas.microsoft.com/office/drawing/2014/main" id="{3FD8D649-652C-4D3E-9331-2FABB0E336A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62EC173-FDFA-4A21-A2A5-47B95235E0B3}"/>
              </a:ext>
            </a:extLst>
          </p:cNvPr>
          <p:cNvSpPr>
            <a:spLocks noGrp="1" noChangeArrowheads="1"/>
          </p:cNvSpPr>
          <p:nvPr>
            <p:ph type="sldNum" sz="quarter" idx="12"/>
          </p:nvPr>
        </p:nvSpPr>
        <p:spPr>
          <a:ln/>
        </p:spPr>
        <p:txBody>
          <a:bodyPr/>
          <a:lstStyle>
            <a:lvl1pPr>
              <a:defRPr/>
            </a:lvl1pPr>
          </a:lstStyle>
          <a:p>
            <a:fld id="{E5B2310C-FC16-41CF-BB3A-E38327C200B2}" type="slidenum">
              <a:rPr lang="zh-CN" altLang="en-US"/>
              <a:pPr/>
              <a:t>‹#›</a:t>
            </a:fld>
            <a:endParaRPr lang="zh-CN" altLang="en-US"/>
          </a:p>
        </p:txBody>
      </p:sp>
    </p:spTree>
    <p:extLst>
      <p:ext uri="{BB962C8B-B14F-4D97-AF65-F5344CB8AC3E}">
        <p14:creationId xmlns:p14="http://schemas.microsoft.com/office/powerpoint/2010/main" val="22825373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17673D6-0C85-462E-BFF0-F75675A6AE73}"/>
              </a:ext>
            </a:extLst>
          </p:cNvPr>
          <p:cNvSpPr>
            <a:spLocks noGrp="1" noChangeArrowheads="1"/>
          </p:cNvSpPr>
          <p:nvPr>
            <p:ph type="dt" sz="half" idx="10"/>
          </p:nvPr>
        </p:nvSpPr>
        <p:spPr>
          <a:ln/>
        </p:spPr>
        <p:txBody>
          <a:bodyPr/>
          <a:lstStyle>
            <a:lvl1pPr>
              <a:defRPr/>
            </a:lvl1pPr>
          </a:lstStyle>
          <a:p>
            <a:pPr>
              <a:defRPr/>
            </a:pPr>
            <a:fld id="{5D5A567C-41CD-403E-B49A-40AFACB357CA}" type="datetimeFigureOut">
              <a:rPr lang="zh-CN" altLang="en-US"/>
              <a:pPr>
                <a:defRPr/>
              </a:pPr>
              <a:t>2019/1/4</a:t>
            </a:fld>
            <a:endParaRPr lang="zh-CN" altLang="en-US"/>
          </a:p>
        </p:txBody>
      </p:sp>
      <p:sp>
        <p:nvSpPr>
          <p:cNvPr id="5" name="页脚占位符 4">
            <a:extLst>
              <a:ext uri="{FF2B5EF4-FFF2-40B4-BE49-F238E27FC236}">
                <a16:creationId xmlns:a16="http://schemas.microsoft.com/office/drawing/2014/main" id="{F2533B78-7998-4B7B-9D54-0512DB5288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545B6E5-E765-4F58-890D-04BD304EDB72}"/>
              </a:ext>
            </a:extLst>
          </p:cNvPr>
          <p:cNvSpPr>
            <a:spLocks noGrp="1" noChangeArrowheads="1"/>
          </p:cNvSpPr>
          <p:nvPr>
            <p:ph type="sldNum" sz="quarter" idx="12"/>
          </p:nvPr>
        </p:nvSpPr>
        <p:spPr>
          <a:ln/>
        </p:spPr>
        <p:txBody>
          <a:bodyPr/>
          <a:lstStyle>
            <a:lvl1pPr>
              <a:defRPr/>
            </a:lvl1pPr>
          </a:lstStyle>
          <a:p>
            <a:fld id="{89C7915B-9BF6-4852-9BE2-A953F93DB8B7}" type="slidenum">
              <a:rPr lang="zh-CN" altLang="en-US"/>
              <a:pPr/>
              <a:t>‹#›</a:t>
            </a:fld>
            <a:endParaRPr lang="zh-CN" altLang="en-US"/>
          </a:p>
        </p:txBody>
      </p:sp>
    </p:spTree>
    <p:extLst>
      <p:ext uri="{BB962C8B-B14F-4D97-AF65-F5344CB8AC3E}">
        <p14:creationId xmlns:p14="http://schemas.microsoft.com/office/powerpoint/2010/main" val="44374638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14559CA-39F2-4ECD-B6FB-26281759107E}"/>
              </a:ext>
            </a:extLst>
          </p:cNvPr>
          <p:cNvSpPr>
            <a:spLocks noGrp="1" noChangeArrowheads="1"/>
          </p:cNvSpPr>
          <p:nvPr>
            <p:ph type="dt" sz="half" idx="10"/>
          </p:nvPr>
        </p:nvSpPr>
        <p:spPr>
          <a:ln/>
        </p:spPr>
        <p:txBody>
          <a:bodyPr/>
          <a:lstStyle>
            <a:lvl1pPr>
              <a:defRPr/>
            </a:lvl1pPr>
          </a:lstStyle>
          <a:p>
            <a:pPr>
              <a:defRPr/>
            </a:pPr>
            <a:fld id="{59240E37-7273-4C4E-AC11-6CEA93844398}" type="datetimeFigureOut">
              <a:rPr lang="zh-CN" altLang="en-US"/>
              <a:pPr>
                <a:defRPr/>
              </a:pPr>
              <a:t>2019/1/4</a:t>
            </a:fld>
            <a:endParaRPr lang="zh-CN" altLang="en-US"/>
          </a:p>
        </p:txBody>
      </p:sp>
      <p:sp>
        <p:nvSpPr>
          <p:cNvPr id="5" name="页脚占位符 4">
            <a:extLst>
              <a:ext uri="{FF2B5EF4-FFF2-40B4-BE49-F238E27FC236}">
                <a16:creationId xmlns:a16="http://schemas.microsoft.com/office/drawing/2014/main" id="{8AA84A8C-E73E-4FDE-88B0-A474D0AB03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981C597-ADF1-4CDD-BAA2-AA12F8EDD0A7}"/>
              </a:ext>
            </a:extLst>
          </p:cNvPr>
          <p:cNvSpPr>
            <a:spLocks noGrp="1" noChangeArrowheads="1"/>
          </p:cNvSpPr>
          <p:nvPr>
            <p:ph type="sldNum" sz="quarter" idx="12"/>
          </p:nvPr>
        </p:nvSpPr>
        <p:spPr>
          <a:ln/>
        </p:spPr>
        <p:txBody>
          <a:bodyPr/>
          <a:lstStyle>
            <a:lvl1pPr>
              <a:defRPr/>
            </a:lvl1pPr>
          </a:lstStyle>
          <a:p>
            <a:fld id="{D630EC98-D48E-40F5-9424-9729B2C22058}" type="slidenum">
              <a:rPr lang="zh-CN" altLang="en-US"/>
              <a:pPr/>
              <a:t>‹#›</a:t>
            </a:fld>
            <a:endParaRPr lang="zh-CN" altLang="en-US"/>
          </a:p>
        </p:txBody>
      </p:sp>
    </p:spTree>
    <p:extLst>
      <p:ext uri="{BB962C8B-B14F-4D97-AF65-F5344CB8AC3E}">
        <p14:creationId xmlns:p14="http://schemas.microsoft.com/office/powerpoint/2010/main" val="29854855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ADE825F-321A-4710-B357-D2247B494B79}"/>
              </a:ext>
            </a:extLst>
          </p:cNvPr>
          <p:cNvSpPr>
            <a:spLocks noGrp="1" noChangeArrowheads="1"/>
          </p:cNvSpPr>
          <p:nvPr>
            <p:ph type="dt" sz="half" idx="10"/>
          </p:nvPr>
        </p:nvSpPr>
        <p:spPr>
          <a:ln/>
        </p:spPr>
        <p:txBody>
          <a:bodyPr/>
          <a:lstStyle>
            <a:lvl1pPr>
              <a:defRPr/>
            </a:lvl1pPr>
          </a:lstStyle>
          <a:p>
            <a:pPr>
              <a:defRPr/>
            </a:pPr>
            <a:fld id="{2AC80158-301F-486D-9854-363D558B5C46}" type="datetimeFigureOut">
              <a:rPr lang="zh-CN" altLang="en-US"/>
              <a:pPr>
                <a:defRPr/>
              </a:pPr>
              <a:t>2019/1/4</a:t>
            </a:fld>
            <a:endParaRPr lang="zh-CN" altLang="en-US"/>
          </a:p>
        </p:txBody>
      </p:sp>
      <p:sp>
        <p:nvSpPr>
          <p:cNvPr id="5" name="页脚占位符 4">
            <a:extLst>
              <a:ext uri="{FF2B5EF4-FFF2-40B4-BE49-F238E27FC236}">
                <a16:creationId xmlns:a16="http://schemas.microsoft.com/office/drawing/2014/main" id="{8A23DD3A-9408-489D-8F63-49409F7DF6C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B9FFFBA-2BCC-4745-968F-A929CF792DCC}"/>
              </a:ext>
            </a:extLst>
          </p:cNvPr>
          <p:cNvSpPr>
            <a:spLocks noGrp="1" noChangeArrowheads="1"/>
          </p:cNvSpPr>
          <p:nvPr>
            <p:ph type="sldNum" sz="quarter" idx="12"/>
          </p:nvPr>
        </p:nvSpPr>
        <p:spPr>
          <a:ln/>
        </p:spPr>
        <p:txBody>
          <a:bodyPr/>
          <a:lstStyle>
            <a:lvl1pPr>
              <a:defRPr/>
            </a:lvl1pPr>
          </a:lstStyle>
          <a:p>
            <a:fld id="{FD208E1B-017E-41BA-B22D-CDA382CAC770}" type="slidenum">
              <a:rPr lang="zh-CN" altLang="en-US"/>
              <a:pPr/>
              <a:t>‹#›</a:t>
            </a:fld>
            <a:endParaRPr lang="zh-CN" altLang="en-US"/>
          </a:p>
        </p:txBody>
      </p:sp>
    </p:spTree>
    <p:extLst>
      <p:ext uri="{BB962C8B-B14F-4D97-AF65-F5344CB8AC3E}">
        <p14:creationId xmlns:p14="http://schemas.microsoft.com/office/powerpoint/2010/main" val="159415191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0CFF71D0-4262-4145-B462-EDF0F7EC079B}"/>
              </a:ext>
            </a:extLst>
          </p:cNvPr>
          <p:cNvSpPr>
            <a:spLocks noGrp="1" noChangeArrowheads="1"/>
          </p:cNvSpPr>
          <p:nvPr>
            <p:ph type="dt" sz="half" idx="10"/>
          </p:nvPr>
        </p:nvSpPr>
        <p:spPr>
          <a:ln/>
        </p:spPr>
        <p:txBody>
          <a:bodyPr/>
          <a:lstStyle>
            <a:lvl1pPr>
              <a:defRPr/>
            </a:lvl1pPr>
          </a:lstStyle>
          <a:p>
            <a:pPr>
              <a:defRPr/>
            </a:pPr>
            <a:fld id="{D42491F5-A37F-40CA-A470-D0DB2BCF3924}" type="datetimeFigureOut">
              <a:rPr lang="zh-CN" altLang="en-US"/>
              <a:pPr>
                <a:defRPr/>
              </a:pPr>
              <a:t>2019/1/4</a:t>
            </a:fld>
            <a:endParaRPr lang="zh-CN" altLang="en-US"/>
          </a:p>
        </p:txBody>
      </p:sp>
      <p:sp>
        <p:nvSpPr>
          <p:cNvPr id="6" name="页脚占位符 4">
            <a:extLst>
              <a:ext uri="{FF2B5EF4-FFF2-40B4-BE49-F238E27FC236}">
                <a16:creationId xmlns:a16="http://schemas.microsoft.com/office/drawing/2014/main" id="{0FF996E4-FAC5-4B44-9321-5CF5261234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6F68CE43-0B83-4541-88BA-0EAF8BAA1528}"/>
              </a:ext>
            </a:extLst>
          </p:cNvPr>
          <p:cNvSpPr>
            <a:spLocks noGrp="1" noChangeArrowheads="1"/>
          </p:cNvSpPr>
          <p:nvPr>
            <p:ph type="sldNum" sz="quarter" idx="12"/>
          </p:nvPr>
        </p:nvSpPr>
        <p:spPr>
          <a:ln/>
        </p:spPr>
        <p:txBody>
          <a:bodyPr/>
          <a:lstStyle>
            <a:lvl1pPr>
              <a:defRPr/>
            </a:lvl1pPr>
          </a:lstStyle>
          <a:p>
            <a:fld id="{C4047F94-41CE-4814-B0A8-073C7438ED7B}" type="slidenum">
              <a:rPr lang="zh-CN" altLang="en-US"/>
              <a:pPr/>
              <a:t>‹#›</a:t>
            </a:fld>
            <a:endParaRPr lang="zh-CN" altLang="en-US"/>
          </a:p>
        </p:txBody>
      </p:sp>
    </p:spTree>
    <p:extLst>
      <p:ext uri="{BB962C8B-B14F-4D97-AF65-F5344CB8AC3E}">
        <p14:creationId xmlns:p14="http://schemas.microsoft.com/office/powerpoint/2010/main" val="136801182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E8A24A7A-A77F-4E1D-835C-BA3642B84775}"/>
              </a:ext>
            </a:extLst>
          </p:cNvPr>
          <p:cNvSpPr>
            <a:spLocks noGrp="1" noChangeArrowheads="1"/>
          </p:cNvSpPr>
          <p:nvPr>
            <p:ph type="dt" sz="half" idx="10"/>
          </p:nvPr>
        </p:nvSpPr>
        <p:spPr>
          <a:ln/>
        </p:spPr>
        <p:txBody>
          <a:bodyPr/>
          <a:lstStyle>
            <a:lvl1pPr>
              <a:defRPr/>
            </a:lvl1pPr>
          </a:lstStyle>
          <a:p>
            <a:pPr>
              <a:defRPr/>
            </a:pPr>
            <a:fld id="{429D18A0-F630-4C11-A272-35878CA48968}" type="datetimeFigureOut">
              <a:rPr lang="zh-CN" altLang="en-US"/>
              <a:pPr>
                <a:defRPr/>
              </a:pPr>
              <a:t>2019/1/4</a:t>
            </a:fld>
            <a:endParaRPr lang="zh-CN" altLang="en-US"/>
          </a:p>
        </p:txBody>
      </p:sp>
      <p:sp>
        <p:nvSpPr>
          <p:cNvPr id="8" name="页脚占位符 4">
            <a:extLst>
              <a:ext uri="{FF2B5EF4-FFF2-40B4-BE49-F238E27FC236}">
                <a16:creationId xmlns:a16="http://schemas.microsoft.com/office/drawing/2014/main" id="{4D4B6B3E-80CB-4377-9730-9012D2C4313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8890483-D555-4D1D-B7BE-C7D2980AC38B}"/>
              </a:ext>
            </a:extLst>
          </p:cNvPr>
          <p:cNvSpPr>
            <a:spLocks noGrp="1" noChangeArrowheads="1"/>
          </p:cNvSpPr>
          <p:nvPr>
            <p:ph type="sldNum" sz="quarter" idx="12"/>
          </p:nvPr>
        </p:nvSpPr>
        <p:spPr>
          <a:ln/>
        </p:spPr>
        <p:txBody>
          <a:bodyPr/>
          <a:lstStyle>
            <a:lvl1pPr>
              <a:defRPr/>
            </a:lvl1pPr>
          </a:lstStyle>
          <a:p>
            <a:fld id="{DC1769CF-C3FB-48D6-860E-C7974F1CEB7A}" type="slidenum">
              <a:rPr lang="zh-CN" altLang="en-US"/>
              <a:pPr/>
              <a:t>‹#›</a:t>
            </a:fld>
            <a:endParaRPr lang="zh-CN" altLang="en-US"/>
          </a:p>
        </p:txBody>
      </p:sp>
    </p:spTree>
    <p:extLst>
      <p:ext uri="{BB962C8B-B14F-4D97-AF65-F5344CB8AC3E}">
        <p14:creationId xmlns:p14="http://schemas.microsoft.com/office/powerpoint/2010/main" val="1936425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6634420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6BAD02D-7DAA-41B0-B052-00A66C3CF6E7}"/>
              </a:ext>
            </a:extLst>
          </p:cNvPr>
          <p:cNvSpPr>
            <a:spLocks noGrp="1" noChangeArrowheads="1"/>
          </p:cNvSpPr>
          <p:nvPr>
            <p:ph type="dt" sz="half" idx="10"/>
          </p:nvPr>
        </p:nvSpPr>
        <p:spPr>
          <a:ln/>
        </p:spPr>
        <p:txBody>
          <a:bodyPr/>
          <a:lstStyle>
            <a:lvl1pPr>
              <a:defRPr/>
            </a:lvl1pPr>
          </a:lstStyle>
          <a:p>
            <a:pPr>
              <a:defRPr/>
            </a:pPr>
            <a:fld id="{74C76572-5546-455C-A605-F97521C49FF3}" type="datetimeFigureOut">
              <a:rPr lang="zh-CN" altLang="en-US"/>
              <a:pPr>
                <a:defRPr/>
              </a:pPr>
              <a:t>2019/1/4</a:t>
            </a:fld>
            <a:endParaRPr lang="zh-CN" altLang="en-US"/>
          </a:p>
        </p:txBody>
      </p:sp>
      <p:sp>
        <p:nvSpPr>
          <p:cNvPr id="4" name="页脚占位符 4">
            <a:extLst>
              <a:ext uri="{FF2B5EF4-FFF2-40B4-BE49-F238E27FC236}">
                <a16:creationId xmlns:a16="http://schemas.microsoft.com/office/drawing/2014/main" id="{48597C67-EE9B-4EA8-97C5-239EB3454D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1F14C756-6ED0-4817-93D6-719380296E07}"/>
              </a:ext>
            </a:extLst>
          </p:cNvPr>
          <p:cNvSpPr>
            <a:spLocks noGrp="1" noChangeArrowheads="1"/>
          </p:cNvSpPr>
          <p:nvPr>
            <p:ph type="sldNum" sz="quarter" idx="12"/>
          </p:nvPr>
        </p:nvSpPr>
        <p:spPr>
          <a:ln/>
        </p:spPr>
        <p:txBody>
          <a:bodyPr/>
          <a:lstStyle>
            <a:lvl1pPr>
              <a:defRPr/>
            </a:lvl1pPr>
          </a:lstStyle>
          <a:p>
            <a:fld id="{C0A67898-ABD2-46FB-891D-B4E8E6CEF6EA}" type="slidenum">
              <a:rPr lang="zh-CN" altLang="en-US"/>
              <a:pPr/>
              <a:t>‹#›</a:t>
            </a:fld>
            <a:endParaRPr lang="zh-CN" altLang="en-US"/>
          </a:p>
        </p:txBody>
      </p:sp>
    </p:spTree>
    <p:extLst>
      <p:ext uri="{BB962C8B-B14F-4D97-AF65-F5344CB8AC3E}">
        <p14:creationId xmlns:p14="http://schemas.microsoft.com/office/powerpoint/2010/main" val="410587118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DE7FCD-C6E1-48DD-9C4D-68CDEE45F7F4}"/>
              </a:ext>
            </a:extLst>
          </p:cNvPr>
          <p:cNvSpPr>
            <a:spLocks noGrp="1" noChangeArrowheads="1"/>
          </p:cNvSpPr>
          <p:nvPr>
            <p:ph type="dt" sz="half" idx="10"/>
          </p:nvPr>
        </p:nvSpPr>
        <p:spPr>
          <a:ln/>
        </p:spPr>
        <p:txBody>
          <a:bodyPr/>
          <a:lstStyle>
            <a:lvl1pPr>
              <a:defRPr/>
            </a:lvl1pPr>
          </a:lstStyle>
          <a:p>
            <a:pPr>
              <a:defRPr/>
            </a:pPr>
            <a:fld id="{48144085-CC8F-4200-AEF8-46D33D94B39D}" type="datetimeFigureOut">
              <a:rPr lang="zh-CN" altLang="en-US"/>
              <a:pPr>
                <a:defRPr/>
              </a:pPr>
              <a:t>2019/1/4</a:t>
            </a:fld>
            <a:endParaRPr lang="zh-CN" altLang="en-US"/>
          </a:p>
        </p:txBody>
      </p:sp>
      <p:sp>
        <p:nvSpPr>
          <p:cNvPr id="3" name="页脚占位符 4">
            <a:extLst>
              <a:ext uri="{FF2B5EF4-FFF2-40B4-BE49-F238E27FC236}">
                <a16:creationId xmlns:a16="http://schemas.microsoft.com/office/drawing/2014/main" id="{BD5A860B-3EA6-4597-B897-FDD45AD308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DE5CC82-14AE-4F90-BFD6-25460A7E002E}"/>
              </a:ext>
            </a:extLst>
          </p:cNvPr>
          <p:cNvSpPr>
            <a:spLocks noGrp="1" noChangeArrowheads="1"/>
          </p:cNvSpPr>
          <p:nvPr>
            <p:ph type="sldNum" sz="quarter" idx="12"/>
          </p:nvPr>
        </p:nvSpPr>
        <p:spPr>
          <a:ln/>
        </p:spPr>
        <p:txBody>
          <a:bodyPr/>
          <a:lstStyle>
            <a:lvl1pPr>
              <a:defRPr/>
            </a:lvl1pPr>
          </a:lstStyle>
          <a:p>
            <a:fld id="{EA7BD118-9C10-4B00-BB71-D1F149B76740}" type="slidenum">
              <a:rPr lang="zh-CN" altLang="en-US"/>
              <a:pPr/>
              <a:t>‹#›</a:t>
            </a:fld>
            <a:endParaRPr lang="zh-CN" altLang="en-US"/>
          </a:p>
        </p:txBody>
      </p:sp>
    </p:spTree>
    <p:extLst>
      <p:ext uri="{BB962C8B-B14F-4D97-AF65-F5344CB8AC3E}">
        <p14:creationId xmlns:p14="http://schemas.microsoft.com/office/powerpoint/2010/main" val="154097266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8E25BA6-6300-4281-9215-606F43870F62}"/>
              </a:ext>
            </a:extLst>
          </p:cNvPr>
          <p:cNvSpPr>
            <a:spLocks noGrp="1" noChangeArrowheads="1"/>
          </p:cNvSpPr>
          <p:nvPr>
            <p:ph type="dt" sz="half" idx="10"/>
          </p:nvPr>
        </p:nvSpPr>
        <p:spPr>
          <a:ln/>
        </p:spPr>
        <p:txBody>
          <a:bodyPr/>
          <a:lstStyle>
            <a:lvl1pPr>
              <a:defRPr/>
            </a:lvl1pPr>
          </a:lstStyle>
          <a:p>
            <a:pPr>
              <a:defRPr/>
            </a:pPr>
            <a:fld id="{4041BFB8-3392-4B3F-9BDC-79730E44B336}" type="datetimeFigureOut">
              <a:rPr lang="zh-CN" altLang="en-US"/>
              <a:pPr>
                <a:defRPr/>
              </a:pPr>
              <a:t>2019/1/4</a:t>
            </a:fld>
            <a:endParaRPr lang="zh-CN" altLang="en-US"/>
          </a:p>
        </p:txBody>
      </p:sp>
      <p:sp>
        <p:nvSpPr>
          <p:cNvPr id="6" name="页脚占位符 4">
            <a:extLst>
              <a:ext uri="{FF2B5EF4-FFF2-40B4-BE49-F238E27FC236}">
                <a16:creationId xmlns:a16="http://schemas.microsoft.com/office/drawing/2014/main" id="{10DB3EB7-3F7A-41C5-B24C-324C5176C34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2C11AC72-8DAA-464D-B154-7A8B8F937DD2}"/>
              </a:ext>
            </a:extLst>
          </p:cNvPr>
          <p:cNvSpPr>
            <a:spLocks noGrp="1" noChangeArrowheads="1"/>
          </p:cNvSpPr>
          <p:nvPr>
            <p:ph type="sldNum" sz="quarter" idx="12"/>
          </p:nvPr>
        </p:nvSpPr>
        <p:spPr>
          <a:ln/>
        </p:spPr>
        <p:txBody>
          <a:bodyPr/>
          <a:lstStyle>
            <a:lvl1pPr>
              <a:defRPr/>
            </a:lvl1pPr>
          </a:lstStyle>
          <a:p>
            <a:fld id="{1B2FED8D-4C6F-410E-8386-247C16D0DFAB}" type="slidenum">
              <a:rPr lang="zh-CN" altLang="en-US"/>
              <a:pPr/>
              <a:t>‹#›</a:t>
            </a:fld>
            <a:endParaRPr lang="zh-CN" altLang="en-US"/>
          </a:p>
        </p:txBody>
      </p:sp>
    </p:spTree>
    <p:extLst>
      <p:ext uri="{BB962C8B-B14F-4D97-AF65-F5344CB8AC3E}">
        <p14:creationId xmlns:p14="http://schemas.microsoft.com/office/powerpoint/2010/main" val="169914693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3AF640B8-D092-486B-A9E1-C4ADA1215E1A}"/>
              </a:ext>
            </a:extLst>
          </p:cNvPr>
          <p:cNvSpPr>
            <a:spLocks noGrp="1" noChangeArrowheads="1"/>
          </p:cNvSpPr>
          <p:nvPr>
            <p:ph type="dt" sz="half" idx="10"/>
          </p:nvPr>
        </p:nvSpPr>
        <p:spPr>
          <a:ln/>
        </p:spPr>
        <p:txBody>
          <a:bodyPr/>
          <a:lstStyle>
            <a:lvl1pPr>
              <a:defRPr/>
            </a:lvl1pPr>
          </a:lstStyle>
          <a:p>
            <a:pPr>
              <a:defRPr/>
            </a:pPr>
            <a:fld id="{2650A023-DB86-4407-9876-DE52A3560B10}" type="datetimeFigureOut">
              <a:rPr lang="zh-CN" altLang="en-US"/>
              <a:pPr>
                <a:defRPr/>
              </a:pPr>
              <a:t>2019/1/4</a:t>
            </a:fld>
            <a:endParaRPr lang="zh-CN" altLang="en-US"/>
          </a:p>
        </p:txBody>
      </p:sp>
      <p:sp>
        <p:nvSpPr>
          <p:cNvPr id="6" name="页脚占位符 4">
            <a:extLst>
              <a:ext uri="{FF2B5EF4-FFF2-40B4-BE49-F238E27FC236}">
                <a16:creationId xmlns:a16="http://schemas.microsoft.com/office/drawing/2014/main" id="{43106461-9E58-416A-8080-214FDD01270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645FFB3-BEF4-46BE-8985-CFDC4298C005}"/>
              </a:ext>
            </a:extLst>
          </p:cNvPr>
          <p:cNvSpPr>
            <a:spLocks noGrp="1" noChangeArrowheads="1"/>
          </p:cNvSpPr>
          <p:nvPr>
            <p:ph type="sldNum" sz="quarter" idx="12"/>
          </p:nvPr>
        </p:nvSpPr>
        <p:spPr>
          <a:ln/>
        </p:spPr>
        <p:txBody>
          <a:bodyPr/>
          <a:lstStyle>
            <a:lvl1pPr>
              <a:defRPr/>
            </a:lvl1pPr>
          </a:lstStyle>
          <a:p>
            <a:fld id="{C4F73499-CD8D-494B-BE61-16E257A60CAD}" type="slidenum">
              <a:rPr lang="zh-CN" altLang="en-US"/>
              <a:pPr/>
              <a:t>‹#›</a:t>
            </a:fld>
            <a:endParaRPr lang="zh-CN" altLang="en-US"/>
          </a:p>
        </p:txBody>
      </p:sp>
    </p:spTree>
    <p:extLst>
      <p:ext uri="{BB962C8B-B14F-4D97-AF65-F5344CB8AC3E}">
        <p14:creationId xmlns:p14="http://schemas.microsoft.com/office/powerpoint/2010/main" val="262836689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BC4AEE0-888D-4D15-9B49-17AA021E382A}"/>
              </a:ext>
            </a:extLst>
          </p:cNvPr>
          <p:cNvSpPr>
            <a:spLocks noGrp="1" noChangeArrowheads="1"/>
          </p:cNvSpPr>
          <p:nvPr>
            <p:ph type="dt" sz="half" idx="10"/>
          </p:nvPr>
        </p:nvSpPr>
        <p:spPr>
          <a:ln/>
        </p:spPr>
        <p:txBody>
          <a:bodyPr/>
          <a:lstStyle>
            <a:lvl1pPr>
              <a:defRPr/>
            </a:lvl1pPr>
          </a:lstStyle>
          <a:p>
            <a:pPr>
              <a:defRPr/>
            </a:pPr>
            <a:fld id="{55C16167-9E31-41D1-B22E-1351D6FFB7FC}" type="datetimeFigureOut">
              <a:rPr lang="zh-CN" altLang="en-US"/>
              <a:pPr>
                <a:defRPr/>
              </a:pPr>
              <a:t>2019/1/4</a:t>
            </a:fld>
            <a:endParaRPr lang="zh-CN" altLang="en-US"/>
          </a:p>
        </p:txBody>
      </p:sp>
      <p:sp>
        <p:nvSpPr>
          <p:cNvPr id="5" name="页脚占位符 4">
            <a:extLst>
              <a:ext uri="{FF2B5EF4-FFF2-40B4-BE49-F238E27FC236}">
                <a16:creationId xmlns:a16="http://schemas.microsoft.com/office/drawing/2014/main" id="{41971755-4D11-441C-A362-F82B9460B5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8C5BC7C-740A-4D1E-9A3F-B4CAD4F354D9}"/>
              </a:ext>
            </a:extLst>
          </p:cNvPr>
          <p:cNvSpPr>
            <a:spLocks noGrp="1" noChangeArrowheads="1"/>
          </p:cNvSpPr>
          <p:nvPr>
            <p:ph type="sldNum" sz="quarter" idx="12"/>
          </p:nvPr>
        </p:nvSpPr>
        <p:spPr>
          <a:ln/>
        </p:spPr>
        <p:txBody>
          <a:bodyPr/>
          <a:lstStyle>
            <a:lvl1pPr>
              <a:defRPr/>
            </a:lvl1pPr>
          </a:lstStyle>
          <a:p>
            <a:fld id="{DE5EF569-6FDC-4798-9915-55EB89CE1B98}" type="slidenum">
              <a:rPr lang="zh-CN" altLang="en-US"/>
              <a:pPr/>
              <a:t>‹#›</a:t>
            </a:fld>
            <a:endParaRPr lang="zh-CN" altLang="en-US"/>
          </a:p>
        </p:txBody>
      </p:sp>
    </p:spTree>
    <p:extLst>
      <p:ext uri="{BB962C8B-B14F-4D97-AF65-F5344CB8AC3E}">
        <p14:creationId xmlns:p14="http://schemas.microsoft.com/office/powerpoint/2010/main" val="261948081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F36068E-55B7-4389-990A-09C51FB5E9C6}"/>
              </a:ext>
            </a:extLst>
          </p:cNvPr>
          <p:cNvSpPr>
            <a:spLocks noGrp="1" noChangeArrowheads="1"/>
          </p:cNvSpPr>
          <p:nvPr>
            <p:ph type="dt" sz="half" idx="10"/>
          </p:nvPr>
        </p:nvSpPr>
        <p:spPr>
          <a:ln/>
        </p:spPr>
        <p:txBody>
          <a:bodyPr/>
          <a:lstStyle>
            <a:lvl1pPr>
              <a:defRPr/>
            </a:lvl1pPr>
          </a:lstStyle>
          <a:p>
            <a:pPr>
              <a:defRPr/>
            </a:pPr>
            <a:fld id="{EFCBB7F5-7DD8-44AD-B4B4-8D6EC19ED0BC}" type="datetimeFigureOut">
              <a:rPr lang="zh-CN" altLang="en-US"/>
              <a:pPr>
                <a:defRPr/>
              </a:pPr>
              <a:t>2019/1/4</a:t>
            </a:fld>
            <a:endParaRPr lang="zh-CN" altLang="en-US"/>
          </a:p>
        </p:txBody>
      </p:sp>
      <p:sp>
        <p:nvSpPr>
          <p:cNvPr id="5" name="页脚占位符 4">
            <a:extLst>
              <a:ext uri="{FF2B5EF4-FFF2-40B4-BE49-F238E27FC236}">
                <a16:creationId xmlns:a16="http://schemas.microsoft.com/office/drawing/2014/main" id="{E7C07F58-640A-4973-8FDB-E6B969C587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B91388-C725-448D-ABBD-5143774B0247}"/>
              </a:ext>
            </a:extLst>
          </p:cNvPr>
          <p:cNvSpPr>
            <a:spLocks noGrp="1" noChangeArrowheads="1"/>
          </p:cNvSpPr>
          <p:nvPr>
            <p:ph type="sldNum" sz="quarter" idx="12"/>
          </p:nvPr>
        </p:nvSpPr>
        <p:spPr>
          <a:ln/>
        </p:spPr>
        <p:txBody>
          <a:bodyPr/>
          <a:lstStyle>
            <a:lvl1pPr>
              <a:defRPr/>
            </a:lvl1pPr>
          </a:lstStyle>
          <a:p>
            <a:fld id="{45A7651D-497F-4D32-B92F-F914DD85949D}" type="slidenum">
              <a:rPr lang="zh-CN" altLang="en-US"/>
              <a:pPr/>
              <a:t>‹#›</a:t>
            </a:fld>
            <a:endParaRPr lang="zh-CN" altLang="en-US"/>
          </a:p>
        </p:txBody>
      </p:sp>
    </p:spTree>
    <p:extLst>
      <p:ext uri="{BB962C8B-B14F-4D97-AF65-F5344CB8AC3E}">
        <p14:creationId xmlns:p14="http://schemas.microsoft.com/office/powerpoint/2010/main" val="14798691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09279378-09FD-443C-BBEB-67C04A293980}" type="datetimeFigureOut">
              <a:rPr lang="zh-CN" altLang="en-US"/>
              <a:pPr>
                <a:defRPr/>
              </a:pPr>
              <a:t>2019/1/4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F261BEE4-2030-45F4-BF7D-AFDD93ED0B24}" type="slidenum">
              <a:rPr lang="zh-CN" altLang="en-US"/>
              <a:pPr/>
              <a:t>‹#›</a:t>
            </a:fld>
            <a:endParaRPr lang="zh-CN" altLang="en-US"/>
          </a:p>
        </p:txBody>
      </p:sp>
    </p:spTree>
    <p:extLst>
      <p:ext uri="{BB962C8B-B14F-4D97-AF65-F5344CB8AC3E}">
        <p14:creationId xmlns:p14="http://schemas.microsoft.com/office/powerpoint/2010/main" val="783135366"/>
      </p:ext>
    </p:extLst>
  </p:cSld>
  <p:clrMapOvr>
    <a:masterClrMapping/>
  </p:clrMapOvr>
  <p:transition advClick="0" advTm="7000">
    <p:pull dir="ld"/>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197DEC8-5F3F-4EF2-B938-14F92B600A8A}" type="datetimeFigureOut">
              <a:rPr lang="zh-CN" altLang="en-US"/>
              <a:pPr>
                <a:defRPr/>
              </a:pPr>
              <a:t>2019/1/4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04C8C428-52EE-4F04-BAFF-620CFAAB963E}" type="slidenum">
              <a:rPr lang="zh-CN" altLang="en-US"/>
              <a:pPr/>
              <a:t>‹#›</a:t>
            </a:fld>
            <a:endParaRPr lang="zh-CN" altLang="en-US"/>
          </a:p>
        </p:txBody>
      </p:sp>
    </p:spTree>
    <p:extLst>
      <p:ext uri="{BB962C8B-B14F-4D97-AF65-F5344CB8AC3E}">
        <p14:creationId xmlns:p14="http://schemas.microsoft.com/office/powerpoint/2010/main" val="2635537370"/>
      </p:ext>
    </p:extLst>
  </p:cSld>
  <p:clrMapOvr>
    <a:masterClrMapping/>
  </p:clrMapOvr>
  <p:transition advClick="0" advTm="7000">
    <p:pull dir="ld"/>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1368BFC1-2F24-4540-8168-019ED07437A9}" type="datetimeFigureOut">
              <a:rPr lang="zh-CN" altLang="en-US"/>
              <a:pPr>
                <a:defRPr/>
              </a:pPr>
              <a:t>2019/1/4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B97863C9-B5F0-4DD9-98C6-E6FE1F3CF164}" type="slidenum">
              <a:rPr lang="zh-CN" altLang="en-US"/>
              <a:pPr/>
              <a:t>‹#›</a:t>
            </a:fld>
            <a:endParaRPr lang="zh-CN" altLang="en-US"/>
          </a:p>
        </p:txBody>
      </p:sp>
    </p:spTree>
    <p:extLst>
      <p:ext uri="{BB962C8B-B14F-4D97-AF65-F5344CB8AC3E}">
        <p14:creationId xmlns:p14="http://schemas.microsoft.com/office/powerpoint/2010/main" val="394274353"/>
      </p:ext>
    </p:extLst>
  </p:cSld>
  <p:clrMapOvr>
    <a:masterClrMapping/>
  </p:clrMapOvr>
  <p:transition advClick="0" advTm="7000">
    <p:pull dir="ld"/>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3D6013BB-CA0F-44C3-9932-BC015C9AFB4E}" type="datetimeFigureOut">
              <a:rPr lang="zh-CN" altLang="en-US"/>
              <a:pPr>
                <a:defRPr/>
              </a:pPr>
              <a:t>2019/1/4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1F9F367A-8237-410A-8B21-BBB52C056E7D}" type="slidenum">
              <a:rPr lang="zh-CN" altLang="en-US"/>
              <a:pPr/>
              <a:t>‹#›</a:t>
            </a:fld>
            <a:endParaRPr lang="zh-CN" altLang="en-US"/>
          </a:p>
        </p:txBody>
      </p:sp>
    </p:spTree>
    <p:extLst>
      <p:ext uri="{BB962C8B-B14F-4D97-AF65-F5344CB8AC3E}">
        <p14:creationId xmlns:p14="http://schemas.microsoft.com/office/powerpoint/2010/main" val="1548554473"/>
      </p:ext>
    </p:extLst>
  </p:cSld>
  <p:clrMapOvr>
    <a:masterClrMapping/>
  </p:clrMapOvr>
  <p:transition advClick="0" advTm="7000">
    <p:pull dir="l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8137491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A87DBC31-2835-41B0-A90F-FBBECB28DF9D}" type="datetimeFigureOut">
              <a:rPr lang="zh-CN" altLang="en-US"/>
              <a:pPr>
                <a:defRPr/>
              </a:pPr>
              <a:t>2019/1/4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E5F551D4-C216-42E1-AD31-BC99092510DA}" type="slidenum">
              <a:rPr lang="zh-CN" altLang="en-US"/>
              <a:pPr/>
              <a:t>‹#›</a:t>
            </a:fld>
            <a:endParaRPr lang="zh-CN" altLang="en-US"/>
          </a:p>
        </p:txBody>
      </p:sp>
    </p:spTree>
    <p:extLst>
      <p:ext uri="{BB962C8B-B14F-4D97-AF65-F5344CB8AC3E}">
        <p14:creationId xmlns:p14="http://schemas.microsoft.com/office/powerpoint/2010/main" val="1725957018"/>
      </p:ext>
    </p:extLst>
  </p:cSld>
  <p:clrMapOvr>
    <a:masterClrMapping/>
  </p:clrMapOvr>
  <p:transition advClick="0" advTm="7000">
    <p:pull dir="ld"/>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1D9F7A84-66A0-46DF-B4FC-29A058F8A94D}" type="datetimeFigureOut">
              <a:rPr lang="zh-CN" altLang="en-US"/>
              <a:pPr>
                <a:defRPr/>
              </a:pPr>
              <a:t>2019/1/4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D652574C-D9DA-45CC-9978-E406B532E40F}" type="slidenum">
              <a:rPr lang="zh-CN" altLang="en-US"/>
              <a:pPr/>
              <a:t>‹#›</a:t>
            </a:fld>
            <a:endParaRPr lang="zh-CN" altLang="en-US"/>
          </a:p>
        </p:txBody>
      </p:sp>
    </p:spTree>
    <p:extLst>
      <p:ext uri="{BB962C8B-B14F-4D97-AF65-F5344CB8AC3E}">
        <p14:creationId xmlns:p14="http://schemas.microsoft.com/office/powerpoint/2010/main" val="1827715821"/>
      </p:ext>
    </p:extLst>
  </p:cSld>
  <p:clrMapOvr>
    <a:masterClrMapping/>
  </p:clrMapOvr>
  <p:transition advClick="0" advTm="7000">
    <p:pull dir="ld"/>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B92E457B-3A18-4F28-B2AF-6DF2862641E7}" type="datetimeFigureOut">
              <a:rPr lang="zh-CN" altLang="en-US"/>
              <a:pPr>
                <a:defRPr/>
              </a:pPr>
              <a:t>2019/1/4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FD98DF10-AFF3-4613-AB2B-F3A49EEF73A2}" type="slidenum">
              <a:rPr lang="zh-CN" altLang="en-US"/>
              <a:pPr/>
              <a:t>‹#›</a:t>
            </a:fld>
            <a:endParaRPr lang="zh-CN" altLang="en-US"/>
          </a:p>
        </p:txBody>
      </p:sp>
    </p:spTree>
    <p:extLst>
      <p:ext uri="{BB962C8B-B14F-4D97-AF65-F5344CB8AC3E}">
        <p14:creationId xmlns:p14="http://schemas.microsoft.com/office/powerpoint/2010/main" val="1731131256"/>
      </p:ext>
    </p:extLst>
  </p:cSld>
  <p:clrMapOvr>
    <a:masterClrMapping/>
  </p:clrMapOvr>
  <p:transition advClick="0" advTm="7000">
    <p:pull dir="ld"/>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92E58869-F9BA-48BE-84A6-893461676786}" type="datetimeFigureOut">
              <a:rPr lang="zh-CN" altLang="en-US"/>
              <a:pPr>
                <a:defRPr/>
              </a:pPr>
              <a:t>2019/1/4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29B33194-0421-4039-A083-C7A156AFD107}" type="slidenum">
              <a:rPr lang="zh-CN" altLang="en-US"/>
              <a:pPr/>
              <a:t>‹#›</a:t>
            </a:fld>
            <a:endParaRPr lang="zh-CN" altLang="en-US"/>
          </a:p>
        </p:txBody>
      </p:sp>
    </p:spTree>
    <p:extLst>
      <p:ext uri="{BB962C8B-B14F-4D97-AF65-F5344CB8AC3E}">
        <p14:creationId xmlns:p14="http://schemas.microsoft.com/office/powerpoint/2010/main" val="3449866909"/>
      </p:ext>
    </p:extLst>
  </p:cSld>
  <p:clrMapOvr>
    <a:masterClrMapping/>
  </p:clrMapOvr>
  <p:transition advClick="0" advTm="7000">
    <p:pull dir="ld"/>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E2B152C6-1714-4AEE-850D-9C104B51D514}" type="datetimeFigureOut">
              <a:rPr lang="zh-CN" altLang="en-US"/>
              <a:pPr>
                <a:defRPr/>
              </a:pPr>
              <a:t>2019/1/4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B032CCFF-CC77-4F90-BDD8-74D82A3F1B68}" type="slidenum">
              <a:rPr lang="zh-CN" altLang="en-US"/>
              <a:pPr/>
              <a:t>‹#›</a:t>
            </a:fld>
            <a:endParaRPr lang="zh-CN" altLang="en-US"/>
          </a:p>
        </p:txBody>
      </p:sp>
    </p:spTree>
    <p:extLst>
      <p:ext uri="{BB962C8B-B14F-4D97-AF65-F5344CB8AC3E}">
        <p14:creationId xmlns:p14="http://schemas.microsoft.com/office/powerpoint/2010/main" val="2213341850"/>
      </p:ext>
    </p:extLst>
  </p:cSld>
  <p:clrMapOvr>
    <a:masterClrMapping/>
  </p:clrMapOvr>
  <p:transition advClick="0" advTm="7000">
    <p:pull dir="ld"/>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平行四边形 1"/>
          <p:cNvSpPr/>
          <p:nvPr userDrawn="1"/>
        </p:nvSpPr>
        <p:spPr>
          <a:xfrm>
            <a:off x="4438650" y="493713"/>
            <a:ext cx="2743200" cy="344487"/>
          </a:xfrm>
          <a:prstGeom prst="parallelogram">
            <a:avLst>
              <a:gd name="adj" fmla="val 35443"/>
            </a:avLst>
          </a:prstGeom>
          <a:solidFill>
            <a:schemeClr val="tx1">
              <a:lumMod val="65000"/>
              <a:lumOff val="35000"/>
            </a:schemeClr>
          </a:solidFill>
          <a:ln w="19050">
            <a:noFill/>
          </a:ln>
          <a:effectLst>
            <a:outerShdw blurRad="317500" dist="190500" dir="9000000" algn="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lIns="68540" tIns="34271" rIns="68540" bIns="34271" anchor="ctr"/>
          <a:lstStyle/>
          <a:p>
            <a:pPr>
              <a:defRPr/>
            </a:pPr>
            <a:r>
              <a:rPr lang="en-US" altLang="zh-CN" sz="1600" b="1" dirty="0">
                <a:solidFill>
                  <a:schemeClr val="bg1"/>
                </a:solidFill>
                <a:latin typeface="微软雅黑" pitchFamily="34" charset="-122"/>
                <a:ea typeface="微软雅黑" pitchFamily="34" charset="-122"/>
              </a:rPr>
              <a:t> Your Title In Here</a:t>
            </a:r>
          </a:p>
        </p:txBody>
      </p:sp>
      <p:pic>
        <p:nvPicPr>
          <p:cNvPr id="3"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4521200"/>
            <a:ext cx="121920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404100" y="0"/>
            <a:ext cx="47879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271508"/>
      </p:ext>
    </p:extLst>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59DACE2-1A19-4C80-8440-FE6AD598534A}" type="datetimeFigureOut">
              <a:rPr lang="zh-CN" altLang="en-US"/>
              <a:pPr>
                <a:defRPr/>
              </a:pPr>
              <a:t>2019/1/4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61ECF10D-CA20-45F5-96DB-4AFBF3F4CF56}" type="slidenum">
              <a:rPr lang="zh-CN" altLang="en-US"/>
              <a:pPr/>
              <a:t>‹#›</a:t>
            </a:fld>
            <a:endParaRPr lang="zh-CN" altLang="en-US"/>
          </a:p>
        </p:txBody>
      </p:sp>
    </p:spTree>
    <p:extLst>
      <p:ext uri="{BB962C8B-B14F-4D97-AF65-F5344CB8AC3E}">
        <p14:creationId xmlns:p14="http://schemas.microsoft.com/office/powerpoint/2010/main" val="3442910136"/>
      </p:ext>
    </p:extLst>
  </p:cSld>
  <p:clrMapOvr>
    <a:masterClrMapping/>
  </p:clrMapOvr>
  <p:transition advClick="0" advTm="7000">
    <p:pull dir="ld"/>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06493700"/>
      </p:ext>
    </p:extLst>
  </p:cSld>
  <p:clrMapOvr>
    <a:masterClrMapping/>
  </p:clrMapOvr>
  <p:transition advClick="0" advTm="7000">
    <p:pull dir="ld"/>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041722"/>
      </p:ext>
    </p:extLst>
  </p:cSld>
  <p:clrMapOvr>
    <a:masterClrMapping/>
  </p:clrMapOvr>
  <p:transition advClick="0" advTm="8000">
    <p:pull dir="ld"/>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8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23392"/>
      </p:ext>
    </p:extLst>
  </p:cSld>
  <p:clrMapOvr>
    <a:masterClrMapping/>
  </p:clrMapOvr>
  <p:transition spd="slow" advClick="0" advTm="10000">
    <p:pull dir="l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875078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 name="组合 6"/>
          <p:cNvGrpSpPr>
            <a:grpSpLocks/>
          </p:cNvGrpSpPr>
          <p:nvPr userDrawn="1"/>
        </p:nvGrpSpPr>
        <p:grpSpPr bwMode="auto">
          <a:xfrm>
            <a:off x="4779963" y="317500"/>
            <a:ext cx="2560637" cy="469900"/>
            <a:chOff x="504105" y="364588"/>
            <a:chExt cx="2808312" cy="576064"/>
          </a:xfrm>
        </p:grpSpPr>
        <p:sp>
          <p:nvSpPr>
            <p:cNvPr id="3" name="圆角矩形 2"/>
            <p:cNvSpPr/>
            <p:nvPr userDrawn="1"/>
          </p:nvSpPr>
          <p:spPr>
            <a:xfrm>
              <a:off x="504105" y="364588"/>
              <a:ext cx="2808312" cy="576064"/>
            </a:xfrm>
            <a:prstGeom prst="roundRect">
              <a:avLst>
                <a:gd name="adj" fmla="val 12985"/>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254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TextBox 8"/>
            <p:cNvSpPr txBox="1"/>
            <p:nvPr userDrawn="1"/>
          </p:nvSpPr>
          <p:spPr>
            <a:xfrm>
              <a:off x="709549" y="411296"/>
              <a:ext cx="2237248" cy="398964"/>
            </a:xfrm>
            <a:prstGeom prst="rect">
              <a:avLst/>
            </a:prstGeom>
            <a:noFill/>
          </p:spPr>
          <p:txBody>
            <a:bodyPr wrap="none">
              <a:spAutoFit/>
            </a:bodyPr>
            <a:lstStyle/>
            <a:p>
              <a:pPr>
                <a:defRPr/>
              </a:pPr>
              <a:r>
                <a:rPr lang="zh-CN" altLang="en-US" sz="2000" dirty="0">
                  <a:solidFill>
                    <a:schemeClr val="bg1"/>
                  </a:solidFill>
                  <a:latin typeface="方正准圆简体" panose="02010601030101010101" pitchFamily="2" charset="-122"/>
                  <a:ea typeface="方正准圆简体" panose="02010601030101010101" pitchFamily="2" charset="-122"/>
                </a:rPr>
                <a:t>单击输入标题内容</a:t>
              </a:r>
            </a:p>
          </p:txBody>
        </p:sp>
      </p:grpSp>
      <p:pic>
        <p:nvPicPr>
          <p:cNvPr id="5" name="Picture 2" descr="C:\Users\Administrator\Desktop\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35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7265520"/>
      </p:ext>
    </p:extLst>
  </p:cSld>
  <p:clrMapOvr>
    <a:masterClrMapping/>
  </p:clrMapOvr>
  <p:transition advClick="0" advTm="8000">
    <p:pull dir="ld"/>
  </p:transition>
  <p:hf hd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85041178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7734913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44843953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5591347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487500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Tree>
    <p:extLst>
      <p:ext uri="{BB962C8B-B14F-4D97-AF65-F5344CB8AC3E}">
        <p14:creationId xmlns:p14="http://schemas.microsoft.com/office/powerpoint/2010/main" val="355555452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3709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80794382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855488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892039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229047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35070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497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4325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942454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198522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63442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9283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34142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142063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528316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7248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94107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55445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000375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256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0933011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102723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20378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55179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856772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92668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99360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877345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8345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340175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138474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9592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53018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6107221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543009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100275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3273105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68695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5927883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2249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407068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1085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18852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2158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2063354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2474481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207971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925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060645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95014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17629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752588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583207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598669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459635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5189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459715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145525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428953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047676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917273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5820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4516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5528859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014471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129409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737911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5855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043916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800055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66015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28962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A13A07BD-0323-4622-A3DE-94BC8B9CB0A1}"/>
              </a:ext>
            </a:extLst>
          </p:cNvPr>
          <p:cNvSpPr>
            <a:spLocks noGrp="1" noChangeArrowheads="1"/>
          </p:cNvSpPr>
          <p:nvPr>
            <p:ph type="dt" sz="half" idx="10"/>
          </p:nvPr>
        </p:nvSpPr>
        <p:spPr>
          <a:ln/>
        </p:spPr>
        <p:txBody>
          <a:bodyPr/>
          <a:lstStyle>
            <a:lvl1pPr>
              <a:defRPr/>
            </a:lvl1pPr>
          </a:lstStyle>
          <a:p>
            <a:pPr>
              <a:defRPr/>
            </a:pPr>
            <a:fld id="{320D77F7-1E3C-4FB1-825D-ADCA3E479957}" type="datetimeFigureOut">
              <a:rPr lang="zh-CN" altLang="en-US"/>
              <a:pPr>
                <a:defRPr/>
              </a:pPr>
              <a:t>2019/1/4</a:t>
            </a:fld>
            <a:endParaRPr lang="zh-CN" altLang="en-US"/>
          </a:p>
        </p:txBody>
      </p:sp>
      <p:sp>
        <p:nvSpPr>
          <p:cNvPr id="5" name="页脚占位符 7">
            <a:extLst>
              <a:ext uri="{FF2B5EF4-FFF2-40B4-BE49-F238E27FC236}">
                <a16:creationId xmlns:a16="http://schemas.microsoft.com/office/drawing/2014/main" id="{3EAE3E40-97CA-4521-A3FE-E51399D089F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13779F7C-E200-4B9B-82C3-3124B68AF545}"/>
              </a:ext>
            </a:extLst>
          </p:cNvPr>
          <p:cNvSpPr>
            <a:spLocks noGrp="1" noChangeArrowheads="1"/>
          </p:cNvSpPr>
          <p:nvPr>
            <p:ph type="sldNum" sz="quarter" idx="12"/>
          </p:nvPr>
        </p:nvSpPr>
        <p:spPr>
          <a:ln/>
        </p:spPr>
        <p:txBody>
          <a:bodyPr/>
          <a:lstStyle>
            <a:lvl1pPr>
              <a:defRPr/>
            </a:lvl1pPr>
          </a:lstStyle>
          <a:p>
            <a:fld id="{6E724242-4868-4D8B-9097-514BE2A4314A}" type="slidenum">
              <a:rPr lang="zh-CN" altLang="en-US"/>
              <a:pPr/>
              <a:t>‹#›</a:t>
            </a:fld>
            <a:endParaRPr lang="zh-CN" altLang="en-US"/>
          </a:p>
        </p:txBody>
      </p:sp>
    </p:spTree>
    <p:extLst>
      <p:ext uri="{BB962C8B-B14F-4D97-AF65-F5344CB8AC3E}">
        <p14:creationId xmlns:p14="http://schemas.microsoft.com/office/powerpoint/2010/main" val="1931406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858072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7C4336C4-279D-422B-B981-1C091EE20620}"/>
              </a:ext>
            </a:extLst>
          </p:cNvPr>
          <p:cNvSpPr>
            <a:spLocks noGrp="1" noChangeArrowheads="1"/>
          </p:cNvSpPr>
          <p:nvPr>
            <p:ph type="dt" sz="half" idx="10"/>
          </p:nvPr>
        </p:nvSpPr>
        <p:spPr>
          <a:ln/>
        </p:spPr>
        <p:txBody>
          <a:bodyPr/>
          <a:lstStyle>
            <a:lvl1pPr>
              <a:defRPr/>
            </a:lvl1pPr>
          </a:lstStyle>
          <a:p>
            <a:pPr>
              <a:defRPr/>
            </a:pPr>
            <a:fld id="{4CABAC29-A924-4EA1-B1EC-DAEE98502E8E}" type="datetimeFigureOut">
              <a:rPr lang="zh-CN" altLang="en-US"/>
              <a:pPr>
                <a:defRPr/>
              </a:pPr>
              <a:t>2019/1/4</a:t>
            </a:fld>
            <a:endParaRPr lang="zh-CN" altLang="en-US"/>
          </a:p>
        </p:txBody>
      </p:sp>
      <p:sp>
        <p:nvSpPr>
          <p:cNvPr id="5" name="页脚占位符 7">
            <a:extLst>
              <a:ext uri="{FF2B5EF4-FFF2-40B4-BE49-F238E27FC236}">
                <a16:creationId xmlns:a16="http://schemas.microsoft.com/office/drawing/2014/main" id="{DF3D456E-C485-4738-9346-8F7921E599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8EDCD25E-C180-4664-9D3D-4AAB025ACB14}"/>
              </a:ext>
            </a:extLst>
          </p:cNvPr>
          <p:cNvSpPr>
            <a:spLocks noGrp="1" noChangeArrowheads="1"/>
          </p:cNvSpPr>
          <p:nvPr>
            <p:ph type="sldNum" sz="quarter" idx="12"/>
          </p:nvPr>
        </p:nvSpPr>
        <p:spPr>
          <a:ln/>
        </p:spPr>
        <p:txBody>
          <a:bodyPr/>
          <a:lstStyle>
            <a:lvl1pPr>
              <a:defRPr/>
            </a:lvl1pPr>
          </a:lstStyle>
          <a:p>
            <a:fld id="{C403EE8D-B63C-478E-B99F-59A4E901B047}" type="slidenum">
              <a:rPr lang="zh-CN" altLang="en-US"/>
              <a:pPr/>
              <a:t>‹#›</a:t>
            </a:fld>
            <a:endParaRPr lang="zh-CN" altLang="en-US"/>
          </a:p>
        </p:txBody>
      </p:sp>
    </p:spTree>
    <p:extLst>
      <p:ext uri="{BB962C8B-B14F-4D97-AF65-F5344CB8AC3E}">
        <p14:creationId xmlns:p14="http://schemas.microsoft.com/office/powerpoint/2010/main" val="570263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E0628BFA-887E-446F-9E3B-975B386BBAE5}"/>
              </a:ext>
            </a:extLst>
          </p:cNvPr>
          <p:cNvSpPr>
            <a:spLocks noGrp="1" noChangeArrowheads="1"/>
          </p:cNvSpPr>
          <p:nvPr>
            <p:ph type="dt" sz="half" idx="10"/>
          </p:nvPr>
        </p:nvSpPr>
        <p:spPr>
          <a:ln/>
        </p:spPr>
        <p:txBody>
          <a:bodyPr/>
          <a:lstStyle>
            <a:lvl1pPr>
              <a:defRPr/>
            </a:lvl1pPr>
          </a:lstStyle>
          <a:p>
            <a:pPr>
              <a:defRPr/>
            </a:pPr>
            <a:fld id="{473CF7E5-9519-4AE5-A709-0B278BF50028}" type="datetimeFigureOut">
              <a:rPr lang="zh-CN" altLang="en-US"/>
              <a:pPr>
                <a:defRPr/>
              </a:pPr>
              <a:t>2019/1/4</a:t>
            </a:fld>
            <a:endParaRPr lang="zh-CN" altLang="en-US"/>
          </a:p>
        </p:txBody>
      </p:sp>
      <p:sp>
        <p:nvSpPr>
          <p:cNvPr id="5" name="页脚占位符 7">
            <a:extLst>
              <a:ext uri="{FF2B5EF4-FFF2-40B4-BE49-F238E27FC236}">
                <a16:creationId xmlns:a16="http://schemas.microsoft.com/office/drawing/2014/main" id="{92E7AEEC-6434-4CF4-B382-D32214196C4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70E4458-5A4C-4342-AD22-A43D2D7731DA}"/>
              </a:ext>
            </a:extLst>
          </p:cNvPr>
          <p:cNvSpPr>
            <a:spLocks noGrp="1" noChangeArrowheads="1"/>
          </p:cNvSpPr>
          <p:nvPr>
            <p:ph type="sldNum" sz="quarter" idx="12"/>
          </p:nvPr>
        </p:nvSpPr>
        <p:spPr>
          <a:ln/>
        </p:spPr>
        <p:txBody>
          <a:bodyPr/>
          <a:lstStyle>
            <a:lvl1pPr>
              <a:defRPr/>
            </a:lvl1pPr>
          </a:lstStyle>
          <a:p>
            <a:fld id="{09A58AA8-FB86-4EBE-9273-36C37531DF75}" type="slidenum">
              <a:rPr lang="zh-CN" altLang="en-US"/>
              <a:pPr/>
              <a:t>‹#›</a:t>
            </a:fld>
            <a:endParaRPr lang="zh-CN" altLang="en-US"/>
          </a:p>
        </p:txBody>
      </p:sp>
    </p:spTree>
    <p:extLst>
      <p:ext uri="{BB962C8B-B14F-4D97-AF65-F5344CB8AC3E}">
        <p14:creationId xmlns:p14="http://schemas.microsoft.com/office/powerpoint/2010/main" val="25346632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B3A1EFF0-D6E8-4E1A-8656-5DC151F74783}"/>
              </a:ext>
            </a:extLst>
          </p:cNvPr>
          <p:cNvSpPr>
            <a:spLocks noGrp="1" noChangeArrowheads="1"/>
          </p:cNvSpPr>
          <p:nvPr>
            <p:ph type="dt" sz="half" idx="10"/>
          </p:nvPr>
        </p:nvSpPr>
        <p:spPr>
          <a:ln/>
        </p:spPr>
        <p:txBody>
          <a:bodyPr/>
          <a:lstStyle>
            <a:lvl1pPr>
              <a:defRPr/>
            </a:lvl1pPr>
          </a:lstStyle>
          <a:p>
            <a:pPr>
              <a:defRPr/>
            </a:pPr>
            <a:fld id="{F2EAAA0B-9BA6-4E5E-910E-0F6830491A4E}" type="datetimeFigureOut">
              <a:rPr lang="zh-CN" altLang="en-US"/>
              <a:pPr>
                <a:defRPr/>
              </a:pPr>
              <a:t>2019/1/4</a:t>
            </a:fld>
            <a:endParaRPr lang="zh-CN" altLang="en-US"/>
          </a:p>
        </p:txBody>
      </p:sp>
      <p:sp>
        <p:nvSpPr>
          <p:cNvPr id="6" name="页脚占位符 7">
            <a:extLst>
              <a:ext uri="{FF2B5EF4-FFF2-40B4-BE49-F238E27FC236}">
                <a16:creationId xmlns:a16="http://schemas.microsoft.com/office/drawing/2014/main" id="{320074C1-81FB-41FD-9BD8-62FE977288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BFC34931-7FDE-4AF1-AD3A-D5DBDFFFE421}"/>
              </a:ext>
            </a:extLst>
          </p:cNvPr>
          <p:cNvSpPr>
            <a:spLocks noGrp="1" noChangeArrowheads="1"/>
          </p:cNvSpPr>
          <p:nvPr>
            <p:ph type="sldNum" sz="quarter" idx="12"/>
          </p:nvPr>
        </p:nvSpPr>
        <p:spPr>
          <a:ln/>
        </p:spPr>
        <p:txBody>
          <a:bodyPr/>
          <a:lstStyle>
            <a:lvl1pPr>
              <a:defRPr/>
            </a:lvl1pPr>
          </a:lstStyle>
          <a:p>
            <a:fld id="{97E0F193-FF79-482A-B044-034178F4DF92}" type="slidenum">
              <a:rPr lang="zh-CN" altLang="en-US"/>
              <a:pPr/>
              <a:t>‹#›</a:t>
            </a:fld>
            <a:endParaRPr lang="zh-CN" altLang="en-US"/>
          </a:p>
        </p:txBody>
      </p:sp>
    </p:spTree>
    <p:extLst>
      <p:ext uri="{BB962C8B-B14F-4D97-AF65-F5344CB8AC3E}">
        <p14:creationId xmlns:p14="http://schemas.microsoft.com/office/powerpoint/2010/main" val="2638593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5444E79-0BF8-4FB1-8989-BE62AEF6877B}"/>
              </a:ext>
            </a:extLst>
          </p:cNvPr>
          <p:cNvSpPr>
            <a:spLocks noGrp="1" noChangeArrowheads="1"/>
          </p:cNvSpPr>
          <p:nvPr>
            <p:ph type="dt" sz="half" idx="10"/>
          </p:nvPr>
        </p:nvSpPr>
        <p:spPr>
          <a:ln/>
        </p:spPr>
        <p:txBody>
          <a:bodyPr/>
          <a:lstStyle>
            <a:lvl1pPr>
              <a:defRPr/>
            </a:lvl1pPr>
          </a:lstStyle>
          <a:p>
            <a:pPr>
              <a:defRPr/>
            </a:pPr>
            <a:fld id="{3E5B12D1-25FA-480F-A7C0-86D2C7E77CE2}" type="datetimeFigureOut">
              <a:rPr lang="zh-CN" altLang="en-US"/>
              <a:pPr>
                <a:defRPr/>
              </a:pPr>
              <a:t>2019/1/4</a:t>
            </a:fld>
            <a:endParaRPr lang="zh-CN" altLang="en-US"/>
          </a:p>
        </p:txBody>
      </p:sp>
      <p:sp>
        <p:nvSpPr>
          <p:cNvPr id="8" name="页脚占位符 7">
            <a:extLst>
              <a:ext uri="{FF2B5EF4-FFF2-40B4-BE49-F238E27FC236}">
                <a16:creationId xmlns:a16="http://schemas.microsoft.com/office/drawing/2014/main" id="{AA507053-0486-4A4E-85E4-4569C927F63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3D808747-C6C3-4FCC-97F6-DCF2C5173CA8}"/>
              </a:ext>
            </a:extLst>
          </p:cNvPr>
          <p:cNvSpPr>
            <a:spLocks noGrp="1" noChangeArrowheads="1"/>
          </p:cNvSpPr>
          <p:nvPr>
            <p:ph type="sldNum" sz="quarter" idx="12"/>
          </p:nvPr>
        </p:nvSpPr>
        <p:spPr>
          <a:ln/>
        </p:spPr>
        <p:txBody>
          <a:bodyPr/>
          <a:lstStyle>
            <a:lvl1pPr>
              <a:defRPr/>
            </a:lvl1pPr>
          </a:lstStyle>
          <a:p>
            <a:fld id="{6B1D9E3D-CD45-44A1-A07B-6B325C63E3ED}" type="slidenum">
              <a:rPr lang="zh-CN" altLang="en-US"/>
              <a:pPr/>
              <a:t>‹#›</a:t>
            </a:fld>
            <a:endParaRPr lang="zh-CN" altLang="en-US"/>
          </a:p>
        </p:txBody>
      </p:sp>
    </p:spTree>
    <p:extLst>
      <p:ext uri="{BB962C8B-B14F-4D97-AF65-F5344CB8AC3E}">
        <p14:creationId xmlns:p14="http://schemas.microsoft.com/office/powerpoint/2010/main" val="11822237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021B06E6-9978-49BD-B5FA-0212C4436D17}"/>
              </a:ext>
            </a:extLst>
          </p:cNvPr>
          <p:cNvSpPr>
            <a:spLocks noGrp="1" noChangeArrowheads="1"/>
          </p:cNvSpPr>
          <p:nvPr>
            <p:ph type="dt" sz="half" idx="10"/>
          </p:nvPr>
        </p:nvSpPr>
        <p:spPr>
          <a:ln/>
        </p:spPr>
        <p:txBody>
          <a:bodyPr/>
          <a:lstStyle>
            <a:lvl1pPr>
              <a:defRPr/>
            </a:lvl1pPr>
          </a:lstStyle>
          <a:p>
            <a:pPr>
              <a:defRPr/>
            </a:pPr>
            <a:fld id="{61322DF6-53A2-4ACB-B177-8C9908EC0716}" type="datetimeFigureOut">
              <a:rPr lang="zh-CN" altLang="en-US"/>
              <a:pPr>
                <a:defRPr/>
              </a:pPr>
              <a:t>2019/1/4</a:t>
            </a:fld>
            <a:endParaRPr lang="zh-CN" altLang="en-US"/>
          </a:p>
        </p:txBody>
      </p:sp>
      <p:sp>
        <p:nvSpPr>
          <p:cNvPr id="4" name="页脚占位符 7">
            <a:extLst>
              <a:ext uri="{FF2B5EF4-FFF2-40B4-BE49-F238E27FC236}">
                <a16:creationId xmlns:a16="http://schemas.microsoft.com/office/drawing/2014/main" id="{8A68F6D3-789C-48E6-8229-522BFFC9F3F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C4F724E9-09E6-477B-9D65-F9FE51C15940}"/>
              </a:ext>
            </a:extLst>
          </p:cNvPr>
          <p:cNvSpPr>
            <a:spLocks noGrp="1" noChangeArrowheads="1"/>
          </p:cNvSpPr>
          <p:nvPr>
            <p:ph type="sldNum" sz="quarter" idx="12"/>
          </p:nvPr>
        </p:nvSpPr>
        <p:spPr>
          <a:ln/>
        </p:spPr>
        <p:txBody>
          <a:bodyPr/>
          <a:lstStyle>
            <a:lvl1pPr>
              <a:defRPr/>
            </a:lvl1pPr>
          </a:lstStyle>
          <a:p>
            <a:fld id="{966EC94D-39EC-4AF9-906E-79FDF3E58DB5}" type="slidenum">
              <a:rPr lang="zh-CN" altLang="en-US"/>
              <a:pPr/>
              <a:t>‹#›</a:t>
            </a:fld>
            <a:endParaRPr lang="zh-CN" altLang="en-US"/>
          </a:p>
        </p:txBody>
      </p:sp>
    </p:spTree>
    <p:extLst>
      <p:ext uri="{BB962C8B-B14F-4D97-AF65-F5344CB8AC3E}">
        <p14:creationId xmlns:p14="http://schemas.microsoft.com/office/powerpoint/2010/main" val="16570044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13A28A3A-BB4B-4F8A-9B29-80E0FDD7A0B2}"/>
              </a:ext>
            </a:extLst>
          </p:cNvPr>
          <p:cNvSpPr>
            <a:spLocks noGrp="1" noChangeArrowheads="1"/>
          </p:cNvSpPr>
          <p:nvPr>
            <p:ph type="dt" sz="half" idx="10"/>
          </p:nvPr>
        </p:nvSpPr>
        <p:spPr>
          <a:ln/>
        </p:spPr>
        <p:txBody>
          <a:bodyPr/>
          <a:lstStyle>
            <a:lvl1pPr>
              <a:defRPr/>
            </a:lvl1pPr>
          </a:lstStyle>
          <a:p>
            <a:pPr>
              <a:defRPr/>
            </a:pPr>
            <a:fld id="{2D788BED-A2F2-4523-981B-5842CEE83309}" type="datetimeFigureOut">
              <a:rPr lang="zh-CN" altLang="en-US"/>
              <a:pPr>
                <a:defRPr/>
              </a:pPr>
              <a:t>2019/1/4</a:t>
            </a:fld>
            <a:endParaRPr lang="zh-CN" altLang="en-US"/>
          </a:p>
        </p:txBody>
      </p:sp>
      <p:sp>
        <p:nvSpPr>
          <p:cNvPr id="3" name="页脚占位符 7">
            <a:extLst>
              <a:ext uri="{FF2B5EF4-FFF2-40B4-BE49-F238E27FC236}">
                <a16:creationId xmlns:a16="http://schemas.microsoft.com/office/drawing/2014/main" id="{D287D799-C84A-4509-BBC6-1AFBB09CD06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92051FD1-31B4-4A01-B14F-AF36DC91E61F}"/>
              </a:ext>
            </a:extLst>
          </p:cNvPr>
          <p:cNvSpPr>
            <a:spLocks noGrp="1" noChangeArrowheads="1"/>
          </p:cNvSpPr>
          <p:nvPr>
            <p:ph type="sldNum" sz="quarter" idx="12"/>
          </p:nvPr>
        </p:nvSpPr>
        <p:spPr>
          <a:ln/>
        </p:spPr>
        <p:txBody>
          <a:bodyPr/>
          <a:lstStyle>
            <a:lvl1pPr>
              <a:defRPr/>
            </a:lvl1pPr>
          </a:lstStyle>
          <a:p>
            <a:fld id="{471B83A0-78CE-46B6-AEDF-6937895A6775}" type="slidenum">
              <a:rPr lang="zh-CN" altLang="en-US"/>
              <a:pPr/>
              <a:t>‹#›</a:t>
            </a:fld>
            <a:endParaRPr lang="zh-CN" altLang="en-US"/>
          </a:p>
        </p:txBody>
      </p:sp>
    </p:spTree>
    <p:extLst>
      <p:ext uri="{BB962C8B-B14F-4D97-AF65-F5344CB8AC3E}">
        <p14:creationId xmlns:p14="http://schemas.microsoft.com/office/powerpoint/2010/main" val="264525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62E771FE-5D76-416D-A412-5EEA2299D6FA}"/>
              </a:ext>
            </a:extLst>
          </p:cNvPr>
          <p:cNvSpPr>
            <a:spLocks noGrp="1" noChangeArrowheads="1"/>
          </p:cNvSpPr>
          <p:nvPr>
            <p:ph type="dt" sz="half" idx="10"/>
          </p:nvPr>
        </p:nvSpPr>
        <p:spPr>
          <a:ln/>
        </p:spPr>
        <p:txBody>
          <a:bodyPr/>
          <a:lstStyle>
            <a:lvl1pPr>
              <a:defRPr/>
            </a:lvl1pPr>
          </a:lstStyle>
          <a:p>
            <a:pPr>
              <a:defRPr/>
            </a:pPr>
            <a:fld id="{F42AD7A1-BBD6-441B-BAB3-8CF8B6EF7906}" type="datetimeFigureOut">
              <a:rPr lang="zh-CN" altLang="en-US"/>
              <a:pPr>
                <a:defRPr/>
              </a:pPr>
              <a:t>2019/1/4</a:t>
            </a:fld>
            <a:endParaRPr lang="zh-CN" altLang="en-US"/>
          </a:p>
        </p:txBody>
      </p:sp>
      <p:sp>
        <p:nvSpPr>
          <p:cNvPr id="6" name="页脚占位符 7">
            <a:extLst>
              <a:ext uri="{FF2B5EF4-FFF2-40B4-BE49-F238E27FC236}">
                <a16:creationId xmlns:a16="http://schemas.microsoft.com/office/drawing/2014/main" id="{2E28744A-9CF9-4891-BE2A-625B3F41D8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C0ED8538-6A1B-4987-86D0-9FF6F51FD8E2}"/>
              </a:ext>
            </a:extLst>
          </p:cNvPr>
          <p:cNvSpPr>
            <a:spLocks noGrp="1" noChangeArrowheads="1"/>
          </p:cNvSpPr>
          <p:nvPr>
            <p:ph type="sldNum" sz="quarter" idx="12"/>
          </p:nvPr>
        </p:nvSpPr>
        <p:spPr>
          <a:ln/>
        </p:spPr>
        <p:txBody>
          <a:bodyPr/>
          <a:lstStyle>
            <a:lvl1pPr>
              <a:defRPr/>
            </a:lvl1pPr>
          </a:lstStyle>
          <a:p>
            <a:fld id="{85034AA4-7471-489D-9766-D8577FCFF470}" type="slidenum">
              <a:rPr lang="zh-CN" altLang="en-US"/>
              <a:pPr/>
              <a:t>‹#›</a:t>
            </a:fld>
            <a:endParaRPr lang="zh-CN" altLang="en-US"/>
          </a:p>
        </p:txBody>
      </p:sp>
    </p:spTree>
    <p:extLst>
      <p:ext uri="{BB962C8B-B14F-4D97-AF65-F5344CB8AC3E}">
        <p14:creationId xmlns:p14="http://schemas.microsoft.com/office/powerpoint/2010/main" val="23610929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B86FE646-8ED0-4B3A-8DAA-A6DFFF9164BA}"/>
              </a:ext>
            </a:extLst>
          </p:cNvPr>
          <p:cNvSpPr>
            <a:spLocks noGrp="1" noChangeArrowheads="1"/>
          </p:cNvSpPr>
          <p:nvPr>
            <p:ph type="dt" sz="half" idx="10"/>
          </p:nvPr>
        </p:nvSpPr>
        <p:spPr>
          <a:ln/>
        </p:spPr>
        <p:txBody>
          <a:bodyPr/>
          <a:lstStyle>
            <a:lvl1pPr>
              <a:defRPr/>
            </a:lvl1pPr>
          </a:lstStyle>
          <a:p>
            <a:pPr>
              <a:defRPr/>
            </a:pPr>
            <a:fld id="{9A90A363-25E1-497C-A2C7-75EB73119715}" type="datetimeFigureOut">
              <a:rPr lang="zh-CN" altLang="en-US"/>
              <a:pPr>
                <a:defRPr/>
              </a:pPr>
              <a:t>2019/1/4</a:t>
            </a:fld>
            <a:endParaRPr lang="zh-CN" altLang="en-US"/>
          </a:p>
        </p:txBody>
      </p:sp>
      <p:sp>
        <p:nvSpPr>
          <p:cNvPr id="6" name="页脚占位符 7">
            <a:extLst>
              <a:ext uri="{FF2B5EF4-FFF2-40B4-BE49-F238E27FC236}">
                <a16:creationId xmlns:a16="http://schemas.microsoft.com/office/drawing/2014/main" id="{AFEC5995-2F50-4FBB-B379-224622515DA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A975DDFD-417B-4CC9-9E9F-420BBEA5E018}"/>
              </a:ext>
            </a:extLst>
          </p:cNvPr>
          <p:cNvSpPr>
            <a:spLocks noGrp="1" noChangeArrowheads="1"/>
          </p:cNvSpPr>
          <p:nvPr>
            <p:ph type="sldNum" sz="quarter" idx="12"/>
          </p:nvPr>
        </p:nvSpPr>
        <p:spPr>
          <a:ln/>
        </p:spPr>
        <p:txBody>
          <a:bodyPr/>
          <a:lstStyle>
            <a:lvl1pPr>
              <a:defRPr/>
            </a:lvl1pPr>
          </a:lstStyle>
          <a:p>
            <a:fld id="{1301811E-7617-4DA7-B015-D028007E8DC5}" type="slidenum">
              <a:rPr lang="zh-CN" altLang="en-US"/>
              <a:pPr/>
              <a:t>‹#›</a:t>
            </a:fld>
            <a:endParaRPr lang="zh-CN" altLang="en-US"/>
          </a:p>
        </p:txBody>
      </p:sp>
    </p:spTree>
    <p:extLst>
      <p:ext uri="{BB962C8B-B14F-4D97-AF65-F5344CB8AC3E}">
        <p14:creationId xmlns:p14="http://schemas.microsoft.com/office/powerpoint/2010/main" val="17044344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08B213FD-CCEC-4D02-B399-CE7AF4710F80}"/>
              </a:ext>
            </a:extLst>
          </p:cNvPr>
          <p:cNvSpPr>
            <a:spLocks noGrp="1" noChangeArrowheads="1"/>
          </p:cNvSpPr>
          <p:nvPr>
            <p:ph type="dt" sz="half" idx="10"/>
          </p:nvPr>
        </p:nvSpPr>
        <p:spPr>
          <a:ln/>
        </p:spPr>
        <p:txBody>
          <a:bodyPr/>
          <a:lstStyle>
            <a:lvl1pPr>
              <a:defRPr/>
            </a:lvl1pPr>
          </a:lstStyle>
          <a:p>
            <a:pPr>
              <a:defRPr/>
            </a:pPr>
            <a:fld id="{04DB206E-DDAE-4D44-9D23-3B820E6EF955}" type="datetimeFigureOut">
              <a:rPr lang="zh-CN" altLang="en-US"/>
              <a:pPr>
                <a:defRPr/>
              </a:pPr>
              <a:t>2019/1/4</a:t>
            </a:fld>
            <a:endParaRPr lang="zh-CN" altLang="en-US"/>
          </a:p>
        </p:txBody>
      </p:sp>
      <p:sp>
        <p:nvSpPr>
          <p:cNvPr id="5" name="页脚占位符 7">
            <a:extLst>
              <a:ext uri="{FF2B5EF4-FFF2-40B4-BE49-F238E27FC236}">
                <a16:creationId xmlns:a16="http://schemas.microsoft.com/office/drawing/2014/main" id="{DFCFEB39-8261-45FF-89F0-162B72437F0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D13C8860-7C7A-45E8-9B7D-1D25FE7B60B9}"/>
              </a:ext>
            </a:extLst>
          </p:cNvPr>
          <p:cNvSpPr>
            <a:spLocks noGrp="1" noChangeArrowheads="1"/>
          </p:cNvSpPr>
          <p:nvPr>
            <p:ph type="sldNum" sz="quarter" idx="12"/>
          </p:nvPr>
        </p:nvSpPr>
        <p:spPr>
          <a:ln/>
        </p:spPr>
        <p:txBody>
          <a:bodyPr/>
          <a:lstStyle>
            <a:lvl1pPr>
              <a:defRPr/>
            </a:lvl1pPr>
          </a:lstStyle>
          <a:p>
            <a:fld id="{3C4EFAEE-033E-4574-880E-A00B44528222}" type="slidenum">
              <a:rPr lang="zh-CN" altLang="en-US"/>
              <a:pPr/>
              <a:t>‹#›</a:t>
            </a:fld>
            <a:endParaRPr lang="zh-CN" altLang="en-US"/>
          </a:p>
        </p:txBody>
      </p:sp>
    </p:spTree>
    <p:extLst>
      <p:ext uri="{BB962C8B-B14F-4D97-AF65-F5344CB8AC3E}">
        <p14:creationId xmlns:p14="http://schemas.microsoft.com/office/powerpoint/2010/main" val="14392550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A7E02F45-0727-48DA-B93E-13DC806AD75B}"/>
              </a:ext>
            </a:extLst>
          </p:cNvPr>
          <p:cNvSpPr>
            <a:spLocks noGrp="1" noChangeArrowheads="1"/>
          </p:cNvSpPr>
          <p:nvPr>
            <p:ph type="dt" sz="half" idx="10"/>
          </p:nvPr>
        </p:nvSpPr>
        <p:spPr>
          <a:ln/>
        </p:spPr>
        <p:txBody>
          <a:bodyPr/>
          <a:lstStyle>
            <a:lvl1pPr>
              <a:defRPr/>
            </a:lvl1pPr>
          </a:lstStyle>
          <a:p>
            <a:pPr>
              <a:defRPr/>
            </a:pPr>
            <a:fld id="{1EE3BA4A-DE31-445B-B8A4-781299D97718}" type="datetimeFigureOut">
              <a:rPr lang="zh-CN" altLang="en-US"/>
              <a:pPr>
                <a:defRPr/>
              </a:pPr>
              <a:t>2019/1/4</a:t>
            </a:fld>
            <a:endParaRPr lang="zh-CN" altLang="en-US"/>
          </a:p>
        </p:txBody>
      </p:sp>
      <p:sp>
        <p:nvSpPr>
          <p:cNvPr id="5" name="页脚占位符 7">
            <a:extLst>
              <a:ext uri="{FF2B5EF4-FFF2-40B4-BE49-F238E27FC236}">
                <a16:creationId xmlns:a16="http://schemas.microsoft.com/office/drawing/2014/main" id="{93924658-0220-4A17-9ACF-B811DADFF28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68E2D50A-44DC-47B9-9A89-7AA470CF8804}"/>
              </a:ext>
            </a:extLst>
          </p:cNvPr>
          <p:cNvSpPr>
            <a:spLocks noGrp="1" noChangeArrowheads="1"/>
          </p:cNvSpPr>
          <p:nvPr>
            <p:ph type="sldNum" sz="quarter" idx="12"/>
          </p:nvPr>
        </p:nvSpPr>
        <p:spPr>
          <a:ln/>
        </p:spPr>
        <p:txBody>
          <a:bodyPr/>
          <a:lstStyle>
            <a:lvl1pPr>
              <a:defRPr/>
            </a:lvl1pPr>
          </a:lstStyle>
          <a:p>
            <a:fld id="{EA3DA43E-950B-47E9-B17B-C5CB3CDC2E88}" type="slidenum">
              <a:rPr lang="zh-CN" altLang="en-US"/>
              <a:pPr/>
              <a:t>‹#›</a:t>
            </a:fld>
            <a:endParaRPr lang="zh-CN" altLang="en-US"/>
          </a:p>
        </p:txBody>
      </p:sp>
    </p:spTree>
    <p:extLst>
      <p:ext uri="{BB962C8B-B14F-4D97-AF65-F5344CB8AC3E}">
        <p14:creationId xmlns:p14="http://schemas.microsoft.com/office/powerpoint/2010/main" val="3286042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25406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E72C429E-296C-4819-BABC-C5ACAFE8AE5F}"/>
              </a:ext>
            </a:extLst>
          </p:cNvPr>
          <p:cNvSpPr>
            <a:spLocks noGrp="1" noChangeArrowheads="1"/>
          </p:cNvSpPr>
          <p:nvPr>
            <p:ph type="dt" sz="half" idx="10"/>
          </p:nvPr>
        </p:nvSpPr>
        <p:spPr>
          <a:ln/>
        </p:spPr>
        <p:txBody>
          <a:bodyPr/>
          <a:lstStyle>
            <a:lvl1pPr>
              <a:defRPr/>
            </a:lvl1pPr>
          </a:lstStyle>
          <a:p>
            <a:pPr>
              <a:defRPr/>
            </a:pPr>
            <a:fld id="{E4DCF8E3-19BD-40BE-B4C9-A1BAABA5B0A4}" type="datetimeFigureOut">
              <a:rPr lang="zh-CN" altLang="en-US"/>
              <a:pPr>
                <a:defRPr/>
              </a:pPr>
              <a:t>2019/1/4</a:t>
            </a:fld>
            <a:endParaRPr lang="zh-CN" altLang="en-US"/>
          </a:p>
        </p:txBody>
      </p:sp>
      <p:sp>
        <p:nvSpPr>
          <p:cNvPr id="5" name="页脚占位符 3">
            <a:extLst>
              <a:ext uri="{FF2B5EF4-FFF2-40B4-BE49-F238E27FC236}">
                <a16:creationId xmlns:a16="http://schemas.microsoft.com/office/drawing/2014/main" id="{8FCB1450-3112-498C-A790-ADB3FD6F8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C5B54676-9ECC-4BC4-BFDB-CC4C746B3F99}"/>
              </a:ext>
            </a:extLst>
          </p:cNvPr>
          <p:cNvSpPr>
            <a:spLocks noGrp="1" noChangeArrowheads="1"/>
          </p:cNvSpPr>
          <p:nvPr>
            <p:ph type="sldNum" sz="quarter" idx="12"/>
          </p:nvPr>
        </p:nvSpPr>
        <p:spPr>
          <a:ln/>
        </p:spPr>
        <p:txBody>
          <a:bodyPr/>
          <a:lstStyle>
            <a:lvl1pPr>
              <a:defRPr/>
            </a:lvl1pPr>
          </a:lstStyle>
          <a:p>
            <a:fld id="{D9AE4C21-9608-47F8-8A73-FEA4CC6BEF79}" type="slidenum">
              <a:rPr lang="zh-CN" altLang="en-US"/>
              <a:pPr/>
              <a:t>‹#›</a:t>
            </a:fld>
            <a:endParaRPr lang="zh-CN" altLang="en-US"/>
          </a:p>
        </p:txBody>
      </p:sp>
    </p:spTree>
    <p:extLst>
      <p:ext uri="{BB962C8B-B14F-4D97-AF65-F5344CB8AC3E}">
        <p14:creationId xmlns:p14="http://schemas.microsoft.com/office/powerpoint/2010/main" val="33685605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57CD616-0DC7-4375-B32D-5BA1F13FBF0A}"/>
              </a:ext>
            </a:extLst>
          </p:cNvPr>
          <p:cNvSpPr>
            <a:spLocks noGrp="1" noChangeArrowheads="1"/>
          </p:cNvSpPr>
          <p:nvPr>
            <p:ph type="dt" sz="half" idx="10"/>
          </p:nvPr>
        </p:nvSpPr>
        <p:spPr>
          <a:ln/>
        </p:spPr>
        <p:txBody>
          <a:bodyPr/>
          <a:lstStyle>
            <a:lvl1pPr>
              <a:defRPr/>
            </a:lvl1pPr>
          </a:lstStyle>
          <a:p>
            <a:pPr>
              <a:defRPr/>
            </a:pPr>
            <a:fld id="{A73CD801-BEC0-4397-8DB8-23EE22DD30AF}" type="datetimeFigureOut">
              <a:rPr lang="zh-CN" altLang="en-US"/>
              <a:pPr>
                <a:defRPr/>
              </a:pPr>
              <a:t>2019/1/4</a:t>
            </a:fld>
            <a:endParaRPr lang="zh-CN" altLang="en-US"/>
          </a:p>
        </p:txBody>
      </p:sp>
      <p:sp>
        <p:nvSpPr>
          <p:cNvPr id="5" name="页脚占位符 3">
            <a:extLst>
              <a:ext uri="{FF2B5EF4-FFF2-40B4-BE49-F238E27FC236}">
                <a16:creationId xmlns:a16="http://schemas.microsoft.com/office/drawing/2014/main" id="{3F9C9C08-5C13-484A-931A-57B3A8FDDBC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9FBAAC5-19FC-475C-BB6D-E250988CDA6D}"/>
              </a:ext>
            </a:extLst>
          </p:cNvPr>
          <p:cNvSpPr>
            <a:spLocks noGrp="1" noChangeArrowheads="1"/>
          </p:cNvSpPr>
          <p:nvPr>
            <p:ph type="sldNum" sz="quarter" idx="12"/>
          </p:nvPr>
        </p:nvSpPr>
        <p:spPr>
          <a:ln/>
        </p:spPr>
        <p:txBody>
          <a:bodyPr/>
          <a:lstStyle>
            <a:lvl1pPr>
              <a:defRPr/>
            </a:lvl1pPr>
          </a:lstStyle>
          <a:p>
            <a:fld id="{177A972D-3384-4143-B27D-E7E5DB098830}" type="slidenum">
              <a:rPr lang="zh-CN" altLang="en-US"/>
              <a:pPr/>
              <a:t>‹#›</a:t>
            </a:fld>
            <a:endParaRPr lang="zh-CN" altLang="en-US"/>
          </a:p>
        </p:txBody>
      </p:sp>
    </p:spTree>
    <p:extLst>
      <p:ext uri="{BB962C8B-B14F-4D97-AF65-F5344CB8AC3E}">
        <p14:creationId xmlns:p14="http://schemas.microsoft.com/office/powerpoint/2010/main" val="14616619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FE30158-0242-46B2-A31A-FD524C51F186}"/>
              </a:ext>
            </a:extLst>
          </p:cNvPr>
          <p:cNvSpPr>
            <a:spLocks noGrp="1" noChangeArrowheads="1"/>
          </p:cNvSpPr>
          <p:nvPr>
            <p:ph type="dt" sz="half" idx="10"/>
          </p:nvPr>
        </p:nvSpPr>
        <p:spPr>
          <a:ln/>
        </p:spPr>
        <p:txBody>
          <a:bodyPr/>
          <a:lstStyle>
            <a:lvl1pPr>
              <a:defRPr/>
            </a:lvl1pPr>
          </a:lstStyle>
          <a:p>
            <a:pPr>
              <a:defRPr/>
            </a:pPr>
            <a:fld id="{AEEBC385-4334-4BFC-A4E7-67EA211E1E6C}" type="datetimeFigureOut">
              <a:rPr lang="zh-CN" altLang="en-US"/>
              <a:pPr>
                <a:defRPr/>
              </a:pPr>
              <a:t>2019/1/4</a:t>
            </a:fld>
            <a:endParaRPr lang="zh-CN" altLang="en-US"/>
          </a:p>
        </p:txBody>
      </p:sp>
      <p:sp>
        <p:nvSpPr>
          <p:cNvPr id="5" name="页脚占位符 3">
            <a:extLst>
              <a:ext uri="{FF2B5EF4-FFF2-40B4-BE49-F238E27FC236}">
                <a16:creationId xmlns:a16="http://schemas.microsoft.com/office/drawing/2014/main" id="{C75A3989-9C7A-4143-B0B3-BFA3113089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1C41CD61-CD80-40D1-837F-F59792B68E0E}"/>
              </a:ext>
            </a:extLst>
          </p:cNvPr>
          <p:cNvSpPr>
            <a:spLocks noGrp="1" noChangeArrowheads="1"/>
          </p:cNvSpPr>
          <p:nvPr>
            <p:ph type="sldNum" sz="quarter" idx="12"/>
          </p:nvPr>
        </p:nvSpPr>
        <p:spPr>
          <a:ln/>
        </p:spPr>
        <p:txBody>
          <a:bodyPr/>
          <a:lstStyle>
            <a:lvl1pPr>
              <a:defRPr/>
            </a:lvl1pPr>
          </a:lstStyle>
          <a:p>
            <a:fld id="{B3514104-7D7C-40B1-85BF-3998170B852D}" type="slidenum">
              <a:rPr lang="zh-CN" altLang="en-US"/>
              <a:pPr/>
              <a:t>‹#›</a:t>
            </a:fld>
            <a:endParaRPr lang="zh-CN" altLang="en-US"/>
          </a:p>
        </p:txBody>
      </p:sp>
    </p:spTree>
    <p:extLst>
      <p:ext uri="{BB962C8B-B14F-4D97-AF65-F5344CB8AC3E}">
        <p14:creationId xmlns:p14="http://schemas.microsoft.com/office/powerpoint/2010/main" val="27300043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1AC67BF6-C1BE-4288-A8E1-AEF09EBE678C}"/>
              </a:ext>
            </a:extLst>
          </p:cNvPr>
          <p:cNvSpPr>
            <a:spLocks noGrp="1" noChangeArrowheads="1"/>
          </p:cNvSpPr>
          <p:nvPr>
            <p:ph type="dt" sz="half" idx="10"/>
          </p:nvPr>
        </p:nvSpPr>
        <p:spPr>
          <a:ln/>
        </p:spPr>
        <p:txBody>
          <a:bodyPr/>
          <a:lstStyle>
            <a:lvl1pPr>
              <a:defRPr/>
            </a:lvl1pPr>
          </a:lstStyle>
          <a:p>
            <a:pPr>
              <a:defRPr/>
            </a:pPr>
            <a:fld id="{EA6737C1-2A22-4AAD-87D8-C32799D94ECD}" type="datetimeFigureOut">
              <a:rPr lang="zh-CN" altLang="en-US"/>
              <a:pPr>
                <a:defRPr/>
              </a:pPr>
              <a:t>2019/1/4</a:t>
            </a:fld>
            <a:endParaRPr lang="zh-CN" altLang="en-US"/>
          </a:p>
        </p:txBody>
      </p:sp>
      <p:sp>
        <p:nvSpPr>
          <p:cNvPr id="6" name="页脚占位符 3">
            <a:extLst>
              <a:ext uri="{FF2B5EF4-FFF2-40B4-BE49-F238E27FC236}">
                <a16:creationId xmlns:a16="http://schemas.microsoft.com/office/drawing/2014/main" id="{F019C0CA-6AF1-4429-92FB-B732BB69B9D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1E711A7-ABFE-4C7E-92A4-0D7179790BFA}"/>
              </a:ext>
            </a:extLst>
          </p:cNvPr>
          <p:cNvSpPr>
            <a:spLocks noGrp="1" noChangeArrowheads="1"/>
          </p:cNvSpPr>
          <p:nvPr>
            <p:ph type="sldNum" sz="quarter" idx="12"/>
          </p:nvPr>
        </p:nvSpPr>
        <p:spPr>
          <a:ln/>
        </p:spPr>
        <p:txBody>
          <a:bodyPr/>
          <a:lstStyle>
            <a:lvl1pPr>
              <a:defRPr/>
            </a:lvl1pPr>
          </a:lstStyle>
          <a:p>
            <a:fld id="{E689EAF0-9477-4A2B-B4EE-5F4434265B7B}" type="slidenum">
              <a:rPr lang="zh-CN" altLang="en-US"/>
              <a:pPr/>
              <a:t>‹#›</a:t>
            </a:fld>
            <a:endParaRPr lang="zh-CN" altLang="en-US"/>
          </a:p>
        </p:txBody>
      </p:sp>
    </p:spTree>
    <p:extLst>
      <p:ext uri="{BB962C8B-B14F-4D97-AF65-F5344CB8AC3E}">
        <p14:creationId xmlns:p14="http://schemas.microsoft.com/office/powerpoint/2010/main" val="16140358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4AE2572E-4BC7-443F-8D26-F65CF6237432}"/>
              </a:ext>
            </a:extLst>
          </p:cNvPr>
          <p:cNvSpPr>
            <a:spLocks noGrp="1" noChangeArrowheads="1"/>
          </p:cNvSpPr>
          <p:nvPr>
            <p:ph type="dt" sz="half" idx="10"/>
          </p:nvPr>
        </p:nvSpPr>
        <p:spPr>
          <a:ln/>
        </p:spPr>
        <p:txBody>
          <a:bodyPr/>
          <a:lstStyle>
            <a:lvl1pPr>
              <a:defRPr/>
            </a:lvl1pPr>
          </a:lstStyle>
          <a:p>
            <a:pPr>
              <a:defRPr/>
            </a:pPr>
            <a:fld id="{6A41FADA-ED5D-4D41-A38A-328EB2AD730B}" type="datetimeFigureOut">
              <a:rPr lang="zh-CN" altLang="en-US"/>
              <a:pPr>
                <a:defRPr/>
              </a:pPr>
              <a:t>2019/1/4</a:t>
            </a:fld>
            <a:endParaRPr lang="zh-CN" altLang="en-US"/>
          </a:p>
        </p:txBody>
      </p:sp>
      <p:sp>
        <p:nvSpPr>
          <p:cNvPr id="8" name="页脚占位符 3">
            <a:extLst>
              <a:ext uri="{FF2B5EF4-FFF2-40B4-BE49-F238E27FC236}">
                <a16:creationId xmlns:a16="http://schemas.microsoft.com/office/drawing/2014/main" id="{3B189CE8-3C09-46A6-94A5-9FAB62C5AAB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008CC74D-D91B-437B-8B75-16BA2FD9BC46}"/>
              </a:ext>
            </a:extLst>
          </p:cNvPr>
          <p:cNvSpPr>
            <a:spLocks noGrp="1" noChangeArrowheads="1"/>
          </p:cNvSpPr>
          <p:nvPr>
            <p:ph type="sldNum" sz="quarter" idx="12"/>
          </p:nvPr>
        </p:nvSpPr>
        <p:spPr>
          <a:ln/>
        </p:spPr>
        <p:txBody>
          <a:bodyPr/>
          <a:lstStyle>
            <a:lvl1pPr>
              <a:defRPr/>
            </a:lvl1pPr>
          </a:lstStyle>
          <a:p>
            <a:fld id="{FF46159E-E0C9-4319-96DF-547C207D2C16}" type="slidenum">
              <a:rPr lang="zh-CN" altLang="en-US"/>
              <a:pPr/>
              <a:t>‹#›</a:t>
            </a:fld>
            <a:endParaRPr lang="zh-CN" altLang="en-US"/>
          </a:p>
        </p:txBody>
      </p:sp>
    </p:spTree>
    <p:extLst>
      <p:ext uri="{BB962C8B-B14F-4D97-AF65-F5344CB8AC3E}">
        <p14:creationId xmlns:p14="http://schemas.microsoft.com/office/powerpoint/2010/main" val="41332447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F5409DB-4BA8-4305-9BFF-AF2861434006}"/>
              </a:ext>
            </a:extLst>
          </p:cNvPr>
          <p:cNvSpPr>
            <a:spLocks noGrp="1" noChangeArrowheads="1"/>
          </p:cNvSpPr>
          <p:nvPr>
            <p:ph type="dt" sz="half" idx="10"/>
          </p:nvPr>
        </p:nvSpPr>
        <p:spPr>
          <a:ln/>
        </p:spPr>
        <p:txBody>
          <a:bodyPr/>
          <a:lstStyle>
            <a:lvl1pPr>
              <a:defRPr/>
            </a:lvl1pPr>
          </a:lstStyle>
          <a:p>
            <a:pPr>
              <a:defRPr/>
            </a:pPr>
            <a:fld id="{E6C5B76F-A728-4D30-BA90-F6522D84A7DA}" type="datetimeFigureOut">
              <a:rPr lang="zh-CN" altLang="en-US"/>
              <a:pPr>
                <a:defRPr/>
              </a:pPr>
              <a:t>2019/1/4</a:t>
            </a:fld>
            <a:endParaRPr lang="zh-CN" altLang="en-US"/>
          </a:p>
        </p:txBody>
      </p:sp>
      <p:sp>
        <p:nvSpPr>
          <p:cNvPr id="4" name="页脚占位符 3">
            <a:extLst>
              <a:ext uri="{FF2B5EF4-FFF2-40B4-BE49-F238E27FC236}">
                <a16:creationId xmlns:a16="http://schemas.microsoft.com/office/drawing/2014/main" id="{C7B82C37-B6D3-4B0B-A953-7245D41DA38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2FF52C9A-B0A5-4CF5-BDF4-7B795B3FA177}"/>
              </a:ext>
            </a:extLst>
          </p:cNvPr>
          <p:cNvSpPr>
            <a:spLocks noGrp="1" noChangeArrowheads="1"/>
          </p:cNvSpPr>
          <p:nvPr>
            <p:ph type="sldNum" sz="quarter" idx="12"/>
          </p:nvPr>
        </p:nvSpPr>
        <p:spPr>
          <a:ln/>
        </p:spPr>
        <p:txBody>
          <a:bodyPr/>
          <a:lstStyle>
            <a:lvl1pPr>
              <a:defRPr/>
            </a:lvl1pPr>
          </a:lstStyle>
          <a:p>
            <a:fld id="{4BB59FBC-6FF2-4740-A636-459E463664FA}" type="slidenum">
              <a:rPr lang="zh-CN" altLang="en-US"/>
              <a:pPr/>
              <a:t>‹#›</a:t>
            </a:fld>
            <a:endParaRPr lang="zh-CN" altLang="en-US"/>
          </a:p>
        </p:txBody>
      </p:sp>
    </p:spTree>
    <p:extLst>
      <p:ext uri="{BB962C8B-B14F-4D97-AF65-F5344CB8AC3E}">
        <p14:creationId xmlns:p14="http://schemas.microsoft.com/office/powerpoint/2010/main" val="41290601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DDE64AFC-5837-462E-85AC-99907D8F8925}"/>
              </a:ext>
            </a:extLst>
          </p:cNvPr>
          <p:cNvSpPr>
            <a:spLocks noGrp="1" noChangeArrowheads="1"/>
          </p:cNvSpPr>
          <p:nvPr>
            <p:ph type="dt" sz="half" idx="10"/>
          </p:nvPr>
        </p:nvSpPr>
        <p:spPr>
          <a:ln/>
        </p:spPr>
        <p:txBody>
          <a:bodyPr/>
          <a:lstStyle>
            <a:lvl1pPr>
              <a:defRPr/>
            </a:lvl1pPr>
          </a:lstStyle>
          <a:p>
            <a:pPr>
              <a:defRPr/>
            </a:pPr>
            <a:fld id="{C0EEE1A0-9E7B-438B-8D75-E9790D0BDE6D}" type="datetimeFigureOut">
              <a:rPr lang="zh-CN" altLang="en-US"/>
              <a:pPr>
                <a:defRPr/>
              </a:pPr>
              <a:t>2019/1/4</a:t>
            </a:fld>
            <a:endParaRPr lang="zh-CN" altLang="en-US"/>
          </a:p>
        </p:txBody>
      </p:sp>
      <p:sp>
        <p:nvSpPr>
          <p:cNvPr id="3" name="页脚占位符 3">
            <a:extLst>
              <a:ext uri="{FF2B5EF4-FFF2-40B4-BE49-F238E27FC236}">
                <a16:creationId xmlns:a16="http://schemas.microsoft.com/office/drawing/2014/main" id="{FDA8BD43-13BE-483F-BC3D-FB888180134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46DCAC00-A4D9-4B74-A95B-DB2036565AEC}"/>
              </a:ext>
            </a:extLst>
          </p:cNvPr>
          <p:cNvSpPr>
            <a:spLocks noGrp="1" noChangeArrowheads="1"/>
          </p:cNvSpPr>
          <p:nvPr>
            <p:ph type="sldNum" sz="quarter" idx="12"/>
          </p:nvPr>
        </p:nvSpPr>
        <p:spPr>
          <a:ln/>
        </p:spPr>
        <p:txBody>
          <a:bodyPr/>
          <a:lstStyle>
            <a:lvl1pPr>
              <a:defRPr/>
            </a:lvl1pPr>
          </a:lstStyle>
          <a:p>
            <a:fld id="{F3EE64F5-806C-4F78-ADA5-D7A3A63B03F2}" type="slidenum">
              <a:rPr lang="zh-CN" altLang="en-US"/>
              <a:pPr/>
              <a:t>‹#›</a:t>
            </a:fld>
            <a:endParaRPr lang="zh-CN" altLang="en-US"/>
          </a:p>
        </p:txBody>
      </p:sp>
    </p:spTree>
    <p:extLst>
      <p:ext uri="{BB962C8B-B14F-4D97-AF65-F5344CB8AC3E}">
        <p14:creationId xmlns:p14="http://schemas.microsoft.com/office/powerpoint/2010/main" val="26127002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93D25118-EECF-442F-9053-5E795B2080E0}"/>
              </a:ext>
            </a:extLst>
          </p:cNvPr>
          <p:cNvSpPr>
            <a:spLocks noGrp="1" noChangeArrowheads="1"/>
          </p:cNvSpPr>
          <p:nvPr>
            <p:ph type="dt" sz="half" idx="10"/>
          </p:nvPr>
        </p:nvSpPr>
        <p:spPr>
          <a:ln/>
        </p:spPr>
        <p:txBody>
          <a:bodyPr/>
          <a:lstStyle>
            <a:lvl1pPr>
              <a:defRPr/>
            </a:lvl1pPr>
          </a:lstStyle>
          <a:p>
            <a:pPr>
              <a:defRPr/>
            </a:pPr>
            <a:fld id="{967A1941-53D5-45A4-BB90-29FE7E66CA29}" type="datetimeFigureOut">
              <a:rPr lang="zh-CN" altLang="en-US"/>
              <a:pPr>
                <a:defRPr/>
              </a:pPr>
              <a:t>2019/1/4</a:t>
            </a:fld>
            <a:endParaRPr lang="zh-CN" altLang="en-US"/>
          </a:p>
        </p:txBody>
      </p:sp>
      <p:sp>
        <p:nvSpPr>
          <p:cNvPr id="6" name="页脚占位符 3">
            <a:extLst>
              <a:ext uri="{FF2B5EF4-FFF2-40B4-BE49-F238E27FC236}">
                <a16:creationId xmlns:a16="http://schemas.microsoft.com/office/drawing/2014/main" id="{D49AE3DB-C138-4D08-A5CA-6C67EA38D1B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65ACD937-A2BE-4C98-927E-2CFE6D30D5CB}"/>
              </a:ext>
            </a:extLst>
          </p:cNvPr>
          <p:cNvSpPr>
            <a:spLocks noGrp="1" noChangeArrowheads="1"/>
          </p:cNvSpPr>
          <p:nvPr>
            <p:ph type="sldNum" sz="quarter" idx="12"/>
          </p:nvPr>
        </p:nvSpPr>
        <p:spPr>
          <a:ln/>
        </p:spPr>
        <p:txBody>
          <a:bodyPr/>
          <a:lstStyle>
            <a:lvl1pPr>
              <a:defRPr/>
            </a:lvl1pPr>
          </a:lstStyle>
          <a:p>
            <a:fld id="{15530FBC-8EBD-4B2B-931A-3A376398EC1A}" type="slidenum">
              <a:rPr lang="zh-CN" altLang="en-US"/>
              <a:pPr/>
              <a:t>‹#›</a:t>
            </a:fld>
            <a:endParaRPr lang="zh-CN" altLang="en-US"/>
          </a:p>
        </p:txBody>
      </p:sp>
    </p:spTree>
    <p:extLst>
      <p:ext uri="{BB962C8B-B14F-4D97-AF65-F5344CB8AC3E}">
        <p14:creationId xmlns:p14="http://schemas.microsoft.com/office/powerpoint/2010/main" val="32008992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E71BC21B-12B9-407F-BCBD-13329C23E116}"/>
              </a:ext>
            </a:extLst>
          </p:cNvPr>
          <p:cNvSpPr>
            <a:spLocks noGrp="1" noChangeArrowheads="1"/>
          </p:cNvSpPr>
          <p:nvPr>
            <p:ph type="dt" sz="half" idx="10"/>
          </p:nvPr>
        </p:nvSpPr>
        <p:spPr>
          <a:ln/>
        </p:spPr>
        <p:txBody>
          <a:bodyPr/>
          <a:lstStyle>
            <a:lvl1pPr>
              <a:defRPr/>
            </a:lvl1pPr>
          </a:lstStyle>
          <a:p>
            <a:pPr>
              <a:defRPr/>
            </a:pPr>
            <a:fld id="{C9582775-8E01-4D1A-A6FB-CE431AE36975}" type="datetimeFigureOut">
              <a:rPr lang="zh-CN" altLang="en-US"/>
              <a:pPr>
                <a:defRPr/>
              </a:pPr>
              <a:t>2019/1/4</a:t>
            </a:fld>
            <a:endParaRPr lang="zh-CN" altLang="en-US"/>
          </a:p>
        </p:txBody>
      </p:sp>
      <p:sp>
        <p:nvSpPr>
          <p:cNvPr id="6" name="页脚占位符 3">
            <a:extLst>
              <a:ext uri="{FF2B5EF4-FFF2-40B4-BE49-F238E27FC236}">
                <a16:creationId xmlns:a16="http://schemas.microsoft.com/office/drawing/2014/main" id="{519151BA-CACC-4A5A-BED3-149094DBE44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CFAE3997-73A1-4920-B540-D9A287DE138A}"/>
              </a:ext>
            </a:extLst>
          </p:cNvPr>
          <p:cNvSpPr>
            <a:spLocks noGrp="1" noChangeArrowheads="1"/>
          </p:cNvSpPr>
          <p:nvPr>
            <p:ph type="sldNum" sz="quarter" idx="12"/>
          </p:nvPr>
        </p:nvSpPr>
        <p:spPr>
          <a:ln/>
        </p:spPr>
        <p:txBody>
          <a:bodyPr/>
          <a:lstStyle>
            <a:lvl1pPr>
              <a:defRPr/>
            </a:lvl1pPr>
          </a:lstStyle>
          <a:p>
            <a:fld id="{12830146-BBCF-477D-A84E-4EC45FD2EFC1}" type="slidenum">
              <a:rPr lang="zh-CN" altLang="en-US"/>
              <a:pPr/>
              <a:t>‹#›</a:t>
            </a:fld>
            <a:endParaRPr lang="zh-CN" altLang="en-US"/>
          </a:p>
        </p:txBody>
      </p:sp>
    </p:spTree>
    <p:extLst>
      <p:ext uri="{BB962C8B-B14F-4D97-AF65-F5344CB8AC3E}">
        <p14:creationId xmlns:p14="http://schemas.microsoft.com/office/powerpoint/2010/main" val="40642698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88990561-A0FB-43CE-909F-97D427FC72D0}"/>
              </a:ext>
            </a:extLst>
          </p:cNvPr>
          <p:cNvSpPr>
            <a:spLocks noGrp="1" noChangeArrowheads="1"/>
          </p:cNvSpPr>
          <p:nvPr>
            <p:ph type="dt" sz="half" idx="10"/>
          </p:nvPr>
        </p:nvSpPr>
        <p:spPr>
          <a:ln/>
        </p:spPr>
        <p:txBody>
          <a:bodyPr/>
          <a:lstStyle>
            <a:lvl1pPr>
              <a:defRPr/>
            </a:lvl1pPr>
          </a:lstStyle>
          <a:p>
            <a:pPr>
              <a:defRPr/>
            </a:pPr>
            <a:fld id="{36EF9AFB-EE09-4F25-A1FF-E077D0A8B885}" type="datetimeFigureOut">
              <a:rPr lang="zh-CN" altLang="en-US"/>
              <a:pPr>
                <a:defRPr/>
              </a:pPr>
              <a:t>2019/1/4</a:t>
            </a:fld>
            <a:endParaRPr lang="zh-CN" altLang="en-US"/>
          </a:p>
        </p:txBody>
      </p:sp>
      <p:sp>
        <p:nvSpPr>
          <p:cNvPr id="5" name="页脚占位符 3">
            <a:extLst>
              <a:ext uri="{FF2B5EF4-FFF2-40B4-BE49-F238E27FC236}">
                <a16:creationId xmlns:a16="http://schemas.microsoft.com/office/drawing/2014/main" id="{6E3AFE38-7A12-460A-9CEB-F2FFC44D0E5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7BD4D641-B08B-459A-95D4-688AD4256F3E}"/>
              </a:ext>
            </a:extLst>
          </p:cNvPr>
          <p:cNvSpPr>
            <a:spLocks noGrp="1" noChangeArrowheads="1"/>
          </p:cNvSpPr>
          <p:nvPr>
            <p:ph type="sldNum" sz="quarter" idx="12"/>
          </p:nvPr>
        </p:nvSpPr>
        <p:spPr>
          <a:ln/>
        </p:spPr>
        <p:txBody>
          <a:bodyPr/>
          <a:lstStyle>
            <a:lvl1pPr>
              <a:defRPr/>
            </a:lvl1pPr>
          </a:lstStyle>
          <a:p>
            <a:fld id="{E4220958-6314-468A-A803-6E37F5C0308C}" type="slidenum">
              <a:rPr lang="zh-CN" altLang="en-US"/>
              <a:pPr/>
              <a:t>‹#›</a:t>
            </a:fld>
            <a:endParaRPr lang="zh-CN" altLang="en-US"/>
          </a:p>
        </p:txBody>
      </p:sp>
    </p:spTree>
    <p:extLst>
      <p:ext uri="{BB962C8B-B14F-4D97-AF65-F5344CB8AC3E}">
        <p14:creationId xmlns:p14="http://schemas.microsoft.com/office/powerpoint/2010/main" val="644892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2" Type="http://schemas.openxmlformats.org/officeDocument/2006/relationships/slideLayout" Target="../slideLayouts/slideLayout157.xml"/><Relationship Id="rId16" Type="http://schemas.openxmlformats.org/officeDocument/2006/relationships/theme" Target="../theme/theme1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6.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2.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3.jpe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4.jpe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4046" r:id="rId12"/>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10242" name="日期占位符 1">
            <a:extLst>
              <a:ext uri="{FF2B5EF4-FFF2-40B4-BE49-F238E27FC236}">
                <a16:creationId xmlns:a16="http://schemas.microsoft.com/office/drawing/2014/main" id="{46505450-9682-4AB8-82C0-9D5FA63F0879}"/>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fld id="{EB94567B-BECD-4329-909F-C81E70156B4B}" type="datetimeFigureOut">
              <a:rPr lang="zh-CN" altLang="en-US"/>
              <a:pPr>
                <a:defRPr/>
              </a:pPr>
              <a:t>2019/1/4</a:t>
            </a:fld>
            <a:endParaRPr lang="zh-CN" altLang="en-US"/>
          </a:p>
        </p:txBody>
      </p:sp>
      <p:sp>
        <p:nvSpPr>
          <p:cNvPr id="10243" name="页脚占位符 2">
            <a:extLst>
              <a:ext uri="{FF2B5EF4-FFF2-40B4-BE49-F238E27FC236}">
                <a16:creationId xmlns:a16="http://schemas.microsoft.com/office/drawing/2014/main" id="{135C9020-F7C9-4B11-B36E-7AE01EC5FBF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endParaRPr lang="zh-CN" altLang="en-US"/>
          </a:p>
        </p:txBody>
      </p:sp>
      <p:sp>
        <p:nvSpPr>
          <p:cNvPr id="10244" name="灯片编号占位符 3">
            <a:extLst>
              <a:ext uri="{FF2B5EF4-FFF2-40B4-BE49-F238E27FC236}">
                <a16:creationId xmlns:a16="http://schemas.microsoft.com/office/drawing/2014/main" id="{1885683B-FAC3-465E-A04F-3F45AEA0E37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fld id="{2089565C-9082-4470-8A49-3945C93B9858}"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11266" name="日期占位符 4">
            <a:extLst>
              <a:ext uri="{FF2B5EF4-FFF2-40B4-BE49-F238E27FC236}">
                <a16:creationId xmlns:a16="http://schemas.microsoft.com/office/drawing/2014/main" id="{F38CD0A3-48C3-44D3-86D0-7F14B617D88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fld id="{CC195FFA-2A79-41C5-9109-4F804E060C18}" type="datetimeFigureOut">
              <a:rPr lang="zh-CN" altLang="en-US"/>
              <a:pPr>
                <a:defRPr/>
              </a:pPr>
              <a:t>2019/1/4</a:t>
            </a:fld>
            <a:endParaRPr lang="zh-CN" altLang="en-US"/>
          </a:p>
        </p:txBody>
      </p:sp>
      <p:sp>
        <p:nvSpPr>
          <p:cNvPr id="11267" name="页脚占位符 5">
            <a:extLst>
              <a:ext uri="{FF2B5EF4-FFF2-40B4-BE49-F238E27FC236}">
                <a16:creationId xmlns:a16="http://schemas.microsoft.com/office/drawing/2014/main" id="{137046F7-EC7F-44EE-A91C-42627DB66F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endParaRPr lang="zh-CN" altLang="en-US"/>
          </a:p>
        </p:txBody>
      </p:sp>
      <p:sp>
        <p:nvSpPr>
          <p:cNvPr id="11268" name="灯片编号占位符 6">
            <a:extLst>
              <a:ext uri="{FF2B5EF4-FFF2-40B4-BE49-F238E27FC236}">
                <a16:creationId xmlns:a16="http://schemas.microsoft.com/office/drawing/2014/main" id="{552BF255-B60A-4858-8D43-52EE0568376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fld id="{AC3E887A-9D67-42D9-83D4-83BC4900555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12290" name="日期占位符 4">
            <a:extLst>
              <a:ext uri="{FF2B5EF4-FFF2-40B4-BE49-F238E27FC236}">
                <a16:creationId xmlns:a16="http://schemas.microsoft.com/office/drawing/2014/main" id="{18EF1D4B-E55B-4579-8034-5323CACA66A5}"/>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fld id="{25DFA9C0-5CC9-468B-BD84-87B8D0488B10}" type="datetimeFigureOut">
              <a:rPr lang="zh-CN" altLang="en-US"/>
              <a:pPr>
                <a:defRPr/>
              </a:pPr>
              <a:t>2019/1/4</a:t>
            </a:fld>
            <a:endParaRPr lang="zh-CN" altLang="en-US"/>
          </a:p>
        </p:txBody>
      </p:sp>
      <p:sp>
        <p:nvSpPr>
          <p:cNvPr id="12291" name="页脚占位符 5">
            <a:extLst>
              <a:ext uri="{FF2B5EF4-FFF2-40B4-BE49-F238E27FC236}">
                <a16:creationId xmlns:a16="http://schemas.microsoft.com/office/drawing/2014/main" id="{9148B2F5-F28D-4F71-A4E6-ABEB2566D50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endParaRPr lang="zh-CN" altLang="en-US"/>
          </a:p>
        </p:txBody>
      </p:sp>
      <p:sp>
        <p:nvSpPr>
          <p:cNvPr id="12292" name="灯片编号占位符 6">
            <a:extLst>
              <a:ext uri="{FF2B5EF4-FFF2-40B4-BE49-F238E27FC236}">
                <a16:creationId xmlns:a16="http://schemas.microsoft.com/office/drawing/2014/main" id="{A24BC117-88B5-4CEA-A350-7FBFA13010C3}"/>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fld id="{2FF7254B-B912-424A-8FD0-00F26B1402FE}"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13314" name="日期占位符 3">
            <a:extLst>
              <a:ext uri="{FF2B5EF4-FFF2-40B4-BE49-F238E27FC236}">
                <a16:creationId xmlns:a16="http://schemas.microsoft.com/office/drawing/2014/main" id="{0D23F32C-F6F2-440F-A456-7B45E19C1E2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fld id="{91238AA7-AE73-4EF8-9660-23F6A9862080}" type="datetimeFigureOut">
              <a:rPr lang="zh-CN" altLang="en-US"/>
              <a:pPr>
                <a:defRPr/>
              </a:pPr>
              <a:t>2019/1/4</a:t>
            </a:fld>
            <a:endParaRPr lang="zh-CN" altLang="en-US"/>
          </a:p>
        </p:txBody>
      </p:sp>
      <p:sp>
        <p:nvSpPr>
          <p:cNvPr id="13315" name="页脚占位符 4">
            <a:extLst>
              <a:ext uri="{FF2B5EF4-FFF2-40B4-BE49-F238E27FC236}">
                <a16:creationId xmlns:a16="http://schemas.microsoft.com/office/drawing/2014/main" id="{F48901E6-9F08-4592-9F92-920453BAD71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endParaRPr lang="zh-CN" altLang="en-US"/>
          </a:p>
        </p:txBody>
      </p:sp>
      <p:sp>
        <p:nvSpPr>
          <p:cNvPr id="13316" name="灯片编号占位符 5">
            <a:extLst>
              <a:ext uri="{FF2B5EF4-FFF2-40B4-BE49-F238E27FC236}">
                <a16:creationId xmlns:a16="http://schemas.microsoft.com/office/drawing/2014/main" id="{593C0743-E812-4D62-BA4F-4B053F808AE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fld id="{80D43588-813A-4B49-AAE7-FFC54AEB8C3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14338" name="日期占位符 3">
            <a:extLst>
              <a:ext uri="{FF2B5EF4-FFF2-40B4-BE49-F238E27FC236}">
                <a16:creationId xmlns:a16="http://schemas.microsoft.com/office/drawing/2014/main" id="{FD91E55E-BC7C-425E-ADB0-94E922F31F5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fld id="{6553B0D7-0F03-4546-BABE-71F5074796DF}" type="datetimeFigureOut">
              <a:rPr lang="zh-CN" altLang="en-US"/>
              <a:pPr>
                <a:defRPr/>
              </a:pPr>
              <a:t>2019/1/4</a:t>
            </a:fld>
            <a:endParaRPr lang="zh-CN" altLang="en-US"/>
          </a:p>
        </p:txBody>
      </p:sp>
      <p:sp>
        <p:nvSpPr>
          <p:cNvPr id="14339" name="页脚占位符 4">
            <a:extLst>
              <a:ext uri="{FF2B5EF4-FFF2-40B4-BE49-F238E27FC236}">
                <a16:creationId xmlns:a16="http://schemas.microsoft.com/office/drawing/2014/main" id="{A9EBE904-3CD2-4BFF-BF98-FDE654DD10D5}"/>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endParaRPr lang="zh-CN" altLang="en-US"/>
          </a:p>
        </p:txBody>
      </p:sp>
      <p:sp>
        <p:nvSpPr>
          <p:cNvPr id="14340" name="灯片编号占位符 5">
            <a:extLst>
              <a:ext uri="{FF2B5EF4-FFF2-40B4-BE49-F238E27FC236}">
                <a16:creationId xmlns:a16="http://schemas.microsoft.com/office/drawing/2014/main" id="{675E39B8-7927-43A4-8DDC-348DCF89F164}"/>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fld id="{F6E56A40-BDE5-47C8-8CE0-097488169ED8}"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866CFB20-A415-4882-9999-F54851A6B5DA}" type="datetimeFigureOut">
              <a:rPr lang="zh-CN" altLang="en-US"/>
              <a:pPr>
                <a:defRPr/>
              </a:pPr>
              <a:t>2019/1/4</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fld id="{557BB946-5679-42BC-9790-AE1EDE3054AA}" type="slidenum">
              <a:rPr lang="zh-CN" altLang="en-US"/>
              <a:pPr/>
              <a:t>‹#›</a:t>
            </a:fld>
            <a:endParaRPr lang="zh-CN" altLang="en-US"/>
          </a:p>
        </p:txBody>
      </p:sp>
    </p:spTree>
    <p:extLst>
      <p:ext uri="{BB962C8B-B14F-4D97-AF65-F5344CB8AC3E}">
        <p14:creationId xmlns:p14="http://schemas.microsoft.com/office/powerpoint/2010/main" val="881990534"/>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43" r:id="rId13"/>
    <p:sldLayoutId id="2147484044" r:id="rId14"/>
    <p:sldLayoutId id="2147484045" r:id="rId15"/>
  </p:sldLayoutIdLst>
  <p:transition advClick="0" advTm="7000">
    <p:pull dir="ld"/>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bwMode="auto">
      <p:bgPr>
        <a:solidFill>
          <a:srgbClr val="F5F5F5"/>
        </a:solidFill>
        <a:effectLst/>
      </p:bgPr>
    </p:bg>
    <p:spTree>
      <p:nvGrpSpPr>
        <p:cNvPr id="1" name=""/>
        <p:cNvGrpSpPr/>
        <p:nvPr/>
      </p:nvGrpSpPr>
      <p:grpSpPr>
        <a:xfrm>
          <a:off x="0" y="0"/>
          <a:ext cx="0" cy="0"/>
          <a:chOff x="0" y="0"/>
          <a:chExt cx="0" cy="0"/>
        </a:xfrm>
      </p:grpSpPr>
      <p:grpSp>
        <p:nvGrpSpPr>
          <p:cNvPr id="1026" name="组合 6">
            <a:extLst>
              <a:ext uri="{FF2B5EF4-FFF2-40B4-BE49-F238E27FC236}">
                <a16:creationId xmlns:a16="http://schemas.microsoft.com/office/drawing/2014/main" id="{56AB9473-88E2-43DD-A286-1D1CF43D0BB0}"/>
              </a:ext>
            </a:extLst>
          </p:cNvPr>
          <p:cNvGrpSpPr>
            <a:grpSpLocks/>
          </p:cNvGrpSpPr>
          <p:nvPr userDrawn="1"/>
        </p:nvGrpSpPr>
        <p:grpSpPr bwMode="auto">
          <a:xfrm>
            <a:off x="0" y="6775450"/>
            <a:ext cx="12192000" cy="106363"/>
            <a:chOff x="0" y="0"/>
            <a:chExt cx="12192000" cy="105508"/>
          </a:xfrm>
        </p:grpSpPr>
        <p:sp>
          <p:nvSpPr>
            <p:cNvPr id="3080" name="矩形 7">
              <a:extLst>
                <a:ext uri="{FF2B5EF4-FFF2-40B4-BE49-F238E27FC236}">
                  <a16:creationId xmlns:a16="http://schemas.microsoft.com/office/drawing/2014/main" id="{B277A96F-228D-8240-BC0C-93062779664C}"/>
                </a:ext>
              </a:extLst>
            </p:cNvPr>
            <p:cNvSpPr>
              <a:spLocks noChangeArrowheads="1"/>
            </p:cNvSpPr>
            <p:nvPr/>
          </p:nvSpPr>
          <p:spPr bwMode="auto">
            <a:xfrm>
              <a:off x="0" y="0"/>
              <a:ext cx="3048000" cy="105508"/>
            </a:xfrm>
            <a:prstGeom prst="rect">
              <a:avLst/>
            </a:prstGeom>
            <a:solidFill>
              <a:srgbClr val="ADB6C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2495" eaLnBrk="1" hangingPunct="1">
                <a:buFont typeface="Arial" panose="020B0604020202020204" pitchFamily="34" charset="0"/>
                <a:buNone/>
                <a:defRPr/>
              </a:pPr>
              <a:endParaRPr lang="zh-CN" altLang="en-US" sz="1300">
                <a:solidFill>
                  <a:srgbClr val="FFFFFF"/>
                </a:solidFill>
              </a:endParaRPr>
            </a:p>
          </p:txBody>
        </p:sp>
        <p:sp>
          <p:nvSpPr>
            <p:cNvPr id="3081" name="矩形 8">
              <a:extLst>
                <a:ext uri="{FF2B5EF4-FFF2-40B4-BE49-F238E27FC236}">
                  <a16:creationId xmlns:a16="http://schemas.microsoft.com/office/drawing/2014/main" id="{9811FF92-D4B8-E143-8259-66264E3D52AC}"/>
                </a:ext>
              </a:extLst>
            </p:cNvPr>
            <p:cNvSpPr>
              <a:spLocks noChangeArrowheads="1"/>
            </p:cNvSpPr>
            <p:nvPr/>
          </p:nvSpPr>
          <p:spPr bwMode="auto">
            <a:xfrm>
              <a:off x="3048000" y="0"/>
              <a:ext cx="3048000" cy="105508"/>
            </a:xfrm>
            <a:prstGeom prst="rect">
              <a:avLst/>
            </a:prstGeom>
            <a:solidFill>
              <a:srgbClr val="007B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2495" eaLnBrk="1" hangingPunct="1">
                <a:buFont typeface="Arial" panose="020B0604020202020204" pitchFamily="34" charset="0"/>
                <a:buNone/>
                <a:defRPr/>
              </a:pPr>
              <a:endParaRPr lang="zh-CN" altLang="en-US" sz="1300">
                <a:solidFill>
                  <a:srgbClr val="FFFFFF"/>
                </a:solidFill>
              </a:endParaRPr>
            </a:p>
          </p:txBody>
        </p:sp>
        <p:sp>
          <p:nvSpPr>
            <p:cNvPr id="3082" name="矩形 9">
              <a:extLst>
                <a:ext uri="{FF2B5EF4-FFF2-40B4-BE49-F238E27FC236}">
                  <a16:creationId xmlns:a16="http://schemas.microsoft.com/office/drawing/2014/main" id="{5D2A208E-6B87-3E42-B0BC-B6B31F5C7E29}"/>
                </a:ext>
              </a:extLst>
            </p:cNvPr>
            <p:cNvSpPr>
              <a:spLocks noChangeArrowheads="1"/>
            </p:cNvSpPr>
            <p:nvPr/>
          </p:nvSpPr>
          <p:spPr bwMode="auto">
            <a:xfrm>
              <a:off x="6096000" y="0"/>
              <a:ext cx="3048000" cy="105508"/>
            </a:xfrm>
            <a:prstGeom prst="rect">
              <a:avLst/>
            </a:prstGeom>
            <a:solidFill>
              <a:srgbClr val="CBD1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2495" eaLnBrk="1" hangingPunct="1">
                <a:buFont typeface="Arial" panose="020B0604020202020204" pitchFamily="34" charset="0"/>
                <a:buNone/>
                <a:defRPr/>
              </a:pPr>
              <a:endParaRPr lang="zh-CN" altLang="en-US" sz="1300">
                <a:solidFill>
                  <a:srgbClr val="FFFFFF"/>
                </a:solidFill>
              </a:endParaRPr>
            </a:p>
          </p:txBody>
        </p:sp>
        <p:sp>
          <p:nvSpPr>
            <p:cNvPr id="3083" name="矩形 10">
              <a:extLst>
                <a:ext uri="{FF2B5EF4-FFF2-40B4-BE49-F238E27FC236}">
                  <a16:creationId xmlns:a16="http://schemas.microsoft.com/office/drawing/2014/main" id="{140B4CA1-CE43-EB48-A8F1-9B004A900621}"/>
                </a:ext>
              </a:extLst>
            </p:cNvPr>
            <p:cNvSpPr>
              <a:spLocks noChangeArrowheads="1"/>
            </p:cNvSpPr>
            <p:nvPr/>
          </p:nvSpPr>
          <p:spPr bwMode="auto">
            <a:xfrm>
              <a:off x="9144000" y="0"/>
              <a:ext cx="3048000" cy="105508"/>
            </a:xfrm>
            <a:prstGeom prst="rect">
              <a:avLst/>
            </a:prstGeom>
            <a:solidFill>
              <a:srgbClr val="2C34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2495" eaLnBrk="1" hangingPunct="1">
                <a:buFont typeface="Arial" panose="020B0604020202020204" pitchFamily="34" charset="0"/>
                <a:buNone/>
                <a:defRPr/>
              </a:pPr>
              <a:endParaRPr lang="zh-CN" altLang="en-US" sz="1300">
                <a:solidFill>
                  <a:srgbClr val="FFFFFF"/>
                </a:solidFill>
              </a:endParaRPr>
            </a:p>
          </p:txBody>
        </p:sp>
      </p:grpSp>
      <p:grpSp>
        <p:nvGrpSpPr>
          <p:cNvPr id="1027" name="组合 11">
            <a:extLst>
              <a:ext uri="{FF2B5EF4-FFF2-40B4-BE49-F238E27FC236}">
                <a16:creationId xmlns:a16="http://schemas.microsoft.com/office/drawing/2014/main" id="{2F32DC30-124F-4B72-A240-2E770E1F7DA7}"/>
              </a:ext>
            </a:extLst>
          </p:cNvPr>
          <p:cNvGrpSpPr>
            <a:grpSpLocks/>
          </p:cNvGrpSpPr>
          <p:nvPr userDrawn="1"/>
        </p:nvGrpSpPr>
        <p:grpSpPr bwMode="auto">
          <a:xfrm rot="5400000">
            <a:off x="-245269" y="-51594"/>
            <a:ext cx="1095375" cy="1738313"/>
            <a:chOff x="0" y="0"/>
            <a:chExt cx="1547444" cy="1711570"/>
          </a:xfrm>
        </p:grpSpPr>
        <p:sp>
          <p:nvSpPr>
            <p:cNvPr id="3076" name="圆角矩形 12">
              <a:extLst>
                <a:ext uri="{FF2B5EF4-FFF2-40B4-BE49-F238E27FC236}">
                  <a16:creationId xmlns:a16="http://schemas.microsoft.com/office/drawing/2014/main" id="{23DB8E6B-F2E8-C745-B047-67E254AC861F}"/>
                </a:ext>
              </a:extLst>
            </p:cNvPr>
            <p:cNvSpPr>
              <a:spLocks noChangeArrowheads="1"/>
            </p:cNvSpPr>
            <p:nvPr/>
          </p:nvSpPr>
          <p:spPr bwMode="auto">
            <a:xfrm>
              <a:off x="2243" y="1563"/>
              <a:ext cx="387982" cy="1711570"/>
            </a:xfrm>
            <a:prstGeom prst="roundRect">
              <a:avLst>
                <a:gd name="adj" fmla="val 50000"/>
              </a:avLst>
            </a:prstGeom>
            <a:solidFill>
              <a:srgbClr val="ADB6C7"/>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2495" eaLnBrk="1" hangingPunct="1">
                <a:buFont typeface="Arial" panose="020B0604020202020204" pitchFamily="34" charset="0"/>
                <a:buNone/>
                <a:defRPr/>
              </a:pPr>
              <a:endParaRPr lang="zh-CN" altLang="en-US" sz="1300">
                <a:solidFill>
                  <a:srgbClr val="FFFFFF"/>
                </a:solidFill>
              </a:endParaRPr>
            </a:p>
          </p:txBody>
        </p:sp>
        <p:sp>
          <p:nvSpPr>
            <p:cNvPr id="3077" name="圆角矩形 13">
              <a:extLst>
                <a:ext uri="{FF2B5EF4-FFF2-40B4-BE49-F238E27FC236}">
                  <a16:creationId xmlns:a16="http://schemas.microsoft.com/office/drawing/2014/main" id="{794AED20-6CEA-574A-A102-550322302CAE}"/>
                </a:ext>
              </a:extLst>
            </p:cNvPr>
            <p:cNvSpPr>
              <a:spLocks noChangeArrowheads="1"/>
            </p:cNvSpPr>
            <p:nvPr/>
          </p:nvSpPr>
          <p:spPr bwMode="auto">
            <a:xfrm>
              <a:off x="387982" y="0"/>
              <a:ext cx="385740" cy="1711570"/>
            </a:xfrm>
            <a:prstGeom prst="roundRect">
              <a:avLst>
                <a:gd name="adj" fmla="val 50000"/>
              </a:avLst>
            </a:prstGeom>
            <a:solidFill>
              <a:srgbClr val="007BC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2495" eaLnBrk="1" hangingPunct="1">
                <a:buFont typeface="Arial" panose="020B0604020202020204" pitchFamily="34" charset="0"/>
                <a:buNone/>
                <a:defRPr/>
              </a:pPr>
              <a:endParaRPr lang="zh-CN" altLang="en-US" sz="1300">
                <a:solidFill>
                  <a:srgbClr val="FFFFFF"/>
                </a:solidFill>
              </a:endParaRPr>
            </a:p>
          </p:txBody>
        </p:sp>
        <p:sp>
          <p:nvSpPr>
            <p:cNvPr id="3078" name="圆角矩形 14">
              <a:extLst>
                <a:ext uri="{FF2B5EF4-FFF2-40B4-BE49-F238E27FC236}">
                  <a16:creationId xmlns:a16="http://schemas.microsoft.com/office/drawing/2014/main" id="{947C8DDA-6D06-9046-B998-A2EEADEF094E}"/>
                </a:ext>
              </a:extLst>
            </p:cNvPr>
            <p:cNvSpPr>
              <a:spLocks noChangeArrowheads="1"/>
            </p:cNvSpPr>
            <p:nvPr/>
          </p:nvSpPr>
          <p:spPr bwMode="auto">
            <a:xfrm>
              <a:off x="773722" y="0"/>
              <a:ext cx="385740" cy="1711570"/>
            </a:xfrm>
            <a:prstGeom prst="roundRect">
              <a:avLst>
                <a:gd name="adj" fmla="val 50000"/>
              </a:avLst>
            </a:prstGeom>
            <a:solidFill>
              <a:srgbClr val="CBD1DB"/>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2495" eaLnBrk="1" hangingPunct="1">
                <a:buFont typeface="Arial" panose="020B0604020202020204" pitchFamily="34" charset="0"/>
                <a:buNone/>
                <a:defRPr/>
              </a:pPr>
              <a:endParaRPr lang="zh-CN" altLang="en-US" sz="1300">
                <a:solidFill>
                  <a:srgbClr val="FFFFFF"/>
                </a:solidFill>
              </a:endParaRPr>
            </a:p>
          </p:txBody>
        </p:sp>
        <p:sp>
          <p:nvSpPr>
            <p:cNvPr id="3079" name="圆角矩形 15">
              <a:extLst>
                <a:ext uri="{FF2B5EF4-FFF2-40B4-BE49-F238E27FC236}">
                  <a16:creationId xmlns:a16="http://schemas.microsoft.com/office/drawing/2014/main" id="{BC60C103-D6C3-9D40-9090-E3A7D1EB7E8F}"/>
                </a:ext>
              </a:extLst>
            </p:cNvPr>
            <p:cNvSpPr>
              <a:spLocks noChangeArrowheads="1"/>
            </p:cNvSpPr>
            <p:nvPr/>
          </p:nvSpPr>
          <p:spPr bwMode="auto">
            <a:xfrm>
              <a:off x="1161704" y="0"/>
              <a:ext cx="385740" cy="1711570"/>
            </a:xfrm>
            <a:prstGeom prst="roundRect">
              <a:avLst>
                <a:gd name="adj" fmla="val 50000"/>
              </a:avLst>
            </a:prstGeom>
            <a:solidFill>
              <a:srgbClr val="2C3441"/>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2495" eaLnBrk="1" hangingPunct="1">
                <a:buFont typeface="Arial" panose="020B0604020202020204" pitchFamily="34" charset="0"/>
                <a:buNone/>
                <a:defRPr/>
              </a:pPr>
              <a:endParaRPr lang="zh-CN" altLang="en-US" sz="1300">
                <a:solidFill>
                  <a:srgbClr val="FFFFFF"/>
                </a:solidFill>
              </a:endParaRPr>
            </a:p>
          </p:txBody>
        </p:sp>
      </p:grpSp>
    </p:spTree>
    <p:extLst>
      <p:ext uri="{BB962C8B-B14F-4D97-AF65-F5344CB8AC3E}">
        <p14:creationId xmlns:p14="http://schemas.microsoft.com/office/powerpoint/2010/main" val="3149611932"/>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5F5F5"/>
        </a:solidFill>
        <a:effectLst/>
      </p:bgPr>
    </p:bg>
    <p:spTree>
      <p:nvGrpSpPr>
        <p:cNvPr id="1" name=""/>
        <p:cNvGrpSpPr/>
        <p:nvPr/>
      </p:nvGrpSpPr>
      <p:grpSpPr>
        <a:xfrm>
          <a:off x="0" y="0"/>
          <a:ext cx="0" cy="0"/>
          <a:chOff x="0" y="0"/>
          <a:chExt cx="0" cy="0"/>
        </a:xfrm>
      </p:grpSpPr>
      <p:grpSp>
        <p:nvGrpSpPr>
          <p:cNvPr id="2050" name="组合 6">
            <a:extLst>
              <a:ext uri="{FF2B5EF4-FFF2-40B4-BE49-F238E27FC236}">
                <a16:creationId xmlns:a16="http://schemas.microsoft.com/office/drawing/2014/main" id="{56319A72-12D3-4D39-AE82-1EF636DDBBAB}"/>
              </a:ext>
            </a:extLst>
          </p:cNvPr>
          <p:cNvGrpSpPr>
            <a:grpSpLocks/>
          </p:cNvGrpSpPr>
          <p:nvPr userDrawn="1"/>
        </p:nvGrpSpPr>
        <p:grpSpPr bwMode="auto">
          <a:xfrm>
            <a:off x="0" y="6775450"/>
            <a:ext cx="12192000" cy="106363"/>
            <a:chOff x="0" y="0"/>
            <a:chExt cx="12192000" cy="105508"/>
          </a:xfrm>
        </p:grpSpPr>
        <p:sp>
          <p:nvSpPr>
            <p:cNvPr id="2056" name="矩形 7">
              <a:extLst>
                <a:ext uri="{FF2B5EF4-FFF2-40B4-BE49-F238E27FC236}">
                  <a16:creationId xmlns:a16="http://schemas.microsoft.com/office/drawing/2014/main" id="{7F8660E3-5F9A-4A44-8F5E-3FCA58548155}"/>
                </a:ext>
              </a:extLst>
            </p:cNvPr>
            <p:cNvSpPr>
              <a:spLocks noChangeArrowheads="1"/>
            </p:cNvSpPr>
            <p:nvPr/>
          </p:nvSpPr>
          <p:spPr bwMode="auto">
            <a:xfrm>
              <a:off x="0" y="0"/>
              <a:ext cx="3048000" cy="105508"/>
            </a:xfrm>
            <a:prstGeom prst="rect">
              <a:avLst/>
            </a:prstGeom>
            <a:solidFill>
              <a:srgbClr val="ADB6C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2057" name="矩形 8">
              <a:extLst>
                <a:ext uri="{FF2B5EF4-FFF2-40B4-BE49-F238E27FC236}">
                  <a16:creationId xmlns:a16="http://schemas.microsoft.com/office/drawing/2014/main" id="{F012D5A8-65C3-4E54-8989-6F20AEB6D051}"/>
                </a:ext>
              </a:extLst>
            </p:cNvPr>
            <p:cNvSpPr>
              <a:spLocks noChangeArrowheads="1"/>
            </p:cNvSpPr>
            <p:nvPr/>
          </p:nvSpPr>
          <p:spPr bwMode="auto">
            <a:xfrm>
              <a:off x="3048000" y="0"/>
              <a:ext cx="3048000" cy="105508"/>
            </a:xfrm>
            <a:prstGeom prst="rect">
              <a:avLst/>
            </a:prstGeom>
            <a:solidFill>
              <a:srgbClr val="007B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2058" name="矩形 9">
              <a:extLst>
                <a:ext uri="{FF2B5EF4-FFF2-40B4-BE49-F238E27FC236}">
                  <a16:creationId xmlns:a16="http://schemas.microsoft.com/office/drawing/2014/main" id="{851C9638-C750-4403-846D-916CFD571FA0}"/>
                </a:ext>
              </a:extLst>
            </p:cNvPr>
            <p:cNvSpPr>
              <a:spLocks noChangeArrowheads="1"/>
            </p:cNvSpPr>
            <p:nvPr/>
          </p:nvSpPr>
          <p:spPr bwMode="auto">
            <a:xfrm>
              <a:off x="6096000" y="0"/>
              <a:ext cx="3048000" cy="105508"/>
            </a:xfrm>
            <a:prstGeom prst="rect">
              <a:avLst/>
            </a:prstGeom>
            <a:solidFill>
              <a:srgbClr val="CBD1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2059" name="矩形 10">
              <a:extLst>
                <a:ext uri="{FF2B5EF4-FFF2-40B4-BE49-F238E27FC236}">
                  <a16:creationId xmlns:a16="http://schemas.microsoft.com/office/drawing/2014/main" id="{A552A34F-B17E-4F0D-9E14-181096F01610}"/>
                </a:ext>
              </a:extLst>
            </p:cNvPr>
            <p:cNvSpPr>
              <a:spLocks noChangeArrowheads="1"/>
            </p:cNvSpPr>
            <p:nvPr/>
          </p:nvSpPr>
          <p:spPr bwMode="auto">
            <a:xfrm>
              <a:off x="9144000" y="0"/>
              <a:ext cx="3048000" cy="105508"/>
            </a:xfrm>
            <a:prstGeom prst="rect">
              <a:avLst/>
            </a:prstGeom>
            <a:solidFill>
              <a:srgbClr val="2C34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grpSp>
      <p:grpSp>
        <p:nvGrpSpPr>
          <p:cNvPr id="2051" name="组合 11">
            <a:extLst>
              <a:ext uri="{FF2B5EF4-FFF2-40B4-BE49-F238E27FC236}">
                <a16:creationId xmlns:a16="http://schemas.microsoft.com/office/drawing/2014/main" id="{FA0FA883-BBC5-447F-B16D-7099A963983D}"/>
              </a:ext>
            </a:extLst>
          </p:cNvPr>
          <p:cNvGrpSpPr>
            <a:grpSpLocks/>
          </p:cNvGrpSpPr>
          <p:nvPr userDrawn="1"/>
        </p:nvGrpSpPr>
        <p:grpSpPr bwMode="auto">
          <a:xfrm rot="10800000">
            <a:off x="5322888" y="-1296988"/>
            <a:ext cx="1546225" cy="2336801"/>
            <a:chOff x="0" y="0"/>
            <a:chExt cx="1547444" cy="1711569"/>
          </a:xfrm>
        </p:grpSpPr>
        <p:sp>
          <p:nvSpPr>
            <p:cNvPr id="2052" name="圆角矩形 12">
              <a:extLst>
                <a:ext uri="{FF2B5EF4-FFF2-40B4-BE49-F238E27FC236}">
                  <a16:creationId xmlns:a16="http://schemas.microsoft.com/office/drawing/2014/main" id="{6383ACD2-41D1-46EA-B215-2385B8C19547}"/>
                </a:ext>
              </a:extLst>
            </p:cNvPr>
            <p:cNvSpPr>
              <a:spLocks noChangeArrowheads="1"/>
            </p:cNvSpPr>
            <p:nvPr/>
          </p:nvSpPr>
          <p:spPr bwMode="auto">
            <a:xfrm>
              <a:off x="0" y="2326"/>
              <a:ext cx="387655" cy="1711569"/>
            </a:xfrm>
            <a:prstGeom prst="roundRect">
              <a:avLst>
                <a:gd name="adj" fmla="val 50000"/>
              </a:avLst>
            </a:prstGeom>
            <a:solidFill>
              <a:srgbClr val="ADB6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2053" name="圆角矩形 13">
              <a:extLst>
                <a:ext uri="{FF2B5EF4-FFF2-40B4-BE49-F238E27FC236}">
                  <a16:creationId xmlns:a16="http://schemas.microsoft.com/office/drawing/2014/main" id="{FE87BE43-46C9-45B3-92CC-2810A8BBA615}"/>
                </a:ext>
              </a:extLst>
            </p:cNvPr>
            <p:cNvSpPr>
              <a:spLocks noChangeArrowheads="1"/>
            </p:cNvSpPr>
            <p:nvPr/>
          </p:nvSpPr>
          <p:spPr bwMode="auto">
            <a:xfrm>
              <a:off x="390833" y="0"/>
              <a:ext cx="386067" cy="1711569"/>
            </a:xfrm>
            <a:prstGeom prst="roundRect">
              <a:avLst>
                <a:gd name="adj" fmla="val 50000"/>
              </a:avLst>
            </a:prstGeom>
            <a:solidFill>
              <a:srgbClr val="007B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2054" name="圆角矩形 14">
              <a:extLst>
                <a:ext uri="{FF2B5EF4-FFF2-40B4-BE49-F238E27FC236}">
                  <a16:creationId xmlns:a16="http://schemas.microsoft.com/office/drawing/2014/main" id="{4DC9ADDF-F7D2-4A8B-A1AC-17F8A1DC9266}"/>
                </a:ext>
              </a:extLst>
            </p:cNvPr>
            <p:cNvSpPr>
              <a:spLocks noChangeArrowheads="1"/>
            </p:cNvSpPr>
            <p:nvPr/>
          </p:nvSpPr>
          <p:spPr bwMode="auto">
            <a:xfrm>
              <a:off x="776900" y="0"/>
              <a:ext cx="386066" cy="1711569"/>
            </a:xfrm>
            <a:prstGeom prst="roundRect">
              <a:avLst>
                <a:gd name="adj" fmla="val 50000"/>
              </a:avLst>
            </a:prstGeom>
            <a:solidFill>
              <a:srgbClr val="CBD1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2055" name="圆角矩形 15">
              <a:extLst>
                <a:ext uri="{FF2B5EF4-FFF2-40B4-BE49-F238E27FC236}">
                  <a16:creationId xmlns:a16="http://schemas.microsoft.com/office/drawing/2014/main" id="{4E9A35C2-E2AA-4046-8331-A06AC140C294}"/>
                </a:ext>
              </a:extLst>
            </p:cNvPr>
            <p:cNvSpPr>
              <a:spLocks noChangeArrowheads="1"/>
            </p:cNvSpPr>
            <p:nvPr/>
          </p:nvSpPr>
          <p:spPr bwMode="auto">
            <a:xfrm>
              <a:off x="1164555" y="0"/>
              <a:ext cx="386066" cy="1711569"/>
            </a:xfrm>
            <a:prstGeom prst="roundRect">
              <a:avLst>
                <a:gd name="adj" fmla="val 50000"/>
              </a:avLst>
            </a:prstGeom>
            <a:solidFill>
              <a:srgbClr val="2C34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grpSp>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5F5F5"/>
        </a:solidFill>
        <a:effectLst/>
      </p:bgPr>
    </p:bg>
    <p:spTree>
      <p:nvGrpSpPr>
        <p:cNvPr id="1" name=""/>
        <p:cNvGrpSpPr/>
        <p:nvPr/>
      </p:nvGrpSpPr>
      <p:grpSpPr>
        <a:xfrm>
          <a:off x="0" y="0"/>
          <a:ext cx="0" cy="0"/>
          <a:chOff x="0" y="0"/>
          <a:chExt cx="0" cy="0"/>
        </a:xfrm>
      </p:grpSpPr>
      <p:grpSp>
        <p:nvGrpSpPr>
          <p:cNvPr id="3074" name="组合 6">
            <a:extLst>
              <a:ext uri="{FF2B5EF4-FFF2-40B4-BE49-F238E27FC236}">
                <a16:creationId xmlns:a16="http://schemas.microsoft.com/office/drawing/2014/main" id="{A6935A4C-0D35-4EE7-8CCD-F3864AA16A19}"/>
              </a:ext>
            </a:extLst>
          </p:cNvPr>
          <p:cNvGrpSpPr>
            <a:grpSpLocks/>
          </p:cNvGrpSpPr>
          <p:nvPr userDrawn="1"/>
        </p:nvGrpSpPr>
        <p:grpSpPr bwMode="auto">
          <a:xfrm>
            <a:off x="0" y="6775450"/>
            <a:ext cx="12192000" cy="106363"/>
            <a:chOff x="0" y="0"/>
            <a:chExt cx="12192000" cy="105508"/>
          </a:xfrm>
        </p:grpSpPr>
        <p:sp>
          <p:nvSpPr>
            <p:cNvPr id="3080" name="矩形 7">
              <a:extLst>
                <a:ext uri="{FF2B5EF4-FFF2-40B4-BE49-F238E27FC236}">
                  <a16:creationId xmlns:a16="http://schemas.microsoft.com/office/drawing/2014/main" id="{E586E57E-F1DE-464C-A55F-82CBB63CD19D}"/>
                </a:ext>
              </a:extLst>
            </p:cNvPr>
            <p:cNvSpPr>
              <a:spLocks noChangeArrowheads="1"/>
            </p:cNvSpPr>
            <p:nvPr/>
          </p:nvSpPr>
          <p:spPr bwMode="auto">
            <a:xfrm>
              <a:off x="0" y="0"/>
              <a:ext cx="3048000" cy="105508"/>
            </a:xfrm>
            <a:prstGeom prst="rect">
              <a:avLst/>
            </a:prstGeom>
            <a:solidFill>
              <a:srgbClr val="ADB6C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3081" name="矩形 8">
              <a:extLst>
                <a:ext uri="{FF2B5EF4-FFF2-40B4-BE49-F238E27FC236}">
                  <a16:creationId xmlns:a16="http://schemas.microsoft.com/office/drawing/2014/main" id="{A8B17EC9-6D88-475B-8C24-5F3F9EC4D431}"/>
                </a:ext>
              </a:extLst>
            </p:cNvPr>
            <p:cNvSpPr>
              <a:spLocks noChangeArrowheads="1"/>
            </p:cNvSpPr>
            <p:nvPr/>
          </p:nvSpPr>
          <p:spPr bwMode="auto">
            <a:xfrm>
              <a:off x="3048000" y="0"/>
              <a:ext cx="3048000" cy="105508"/>
            </a:xfrm>
            <a:prstGeom prst="rect">
              <a:avLst/>
            </a:prstGeom>
            <a:solidFill>
              <a:srgbClr val="007B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3082" name="矩形 9">
              <a:extLst>
                <a:ext uri="{FF2B5EF4-FFF2-40B4-BE49-F238E27FC236}">
                  <a16:creationId xmlns:a16="http://schemas.microsoft.com/office/drawing/2014/main" id="{79A96E14-76AC-494F-AF5E-E2C593650D49}"/>
                </a:ext>
              </a:extLst>
            </p:cNvPr>
            <p:cNvSpPr>
              <a:spLocks noChangeArrowheads="1"/>
            </p:cNvSpPr>
            <p:nvPr/>
          </p:nvSpPr>
          <p:spPr bwMode="auto">
            <a:xfrm>
              <a:off x="6096000" y="0"/>
              <a:ext cx="3048000" cy="105508"/>
            </a:xfrm>
            <a:prstGeom prst="rect">
              <a:avLst/>
            </a:prstGeom>
            <a:solidFill>
              <a:srgbClr val="CBD1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3083" name="矩形 10">
              <a:extLst>
                <a:ext uri="{FF2B5EF4-FFF2-40B4-BE49-F238E27FC236}">
                  <a16:creationId xmlns:a16="http://schemas.microsoft.com/office/drawing/2014/main" id="{2BFDE8B1-E0C5-4177-89F9-A10C15CA528B}"/>
                </a:ext>
              </a:extLst>
            </p:cNvPr>
            <p:cNvSpPr>
              <a:spLocks noChangeArrowheads="1"/>
            </p:cNvSpPr>
            <p:nvPr/>
          </p:nvSpPr>
          <p:spPr bwMode="auto">
            <a:xfrm>
              <a:off x="9144000" y="0"/>
              <a:ext cx="3048000" cy="105508"/>
            </a:xfrm>
            <a:prstGeom prst="rect">
              <a:avLst/>
            </a:prstGeom>
            <a:solidFill>
              <a:srgbClr val="2C34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grpSp>
      <p:grpSp>
        <p:nvGrpSpPr>
          <p:cNvPr id="3075" name="组合 11">
            <a:extLst>
              <a:ext uri="{FF2B5EF4-FFF2-40B4-BE49-F238E27FC236}">
                <a16:creationId xmlns:a16="http://schemas.microsoft.com/office/drawing/2014/main" id="{EB551468-2B9F-4E3A-B9B8-A9E167C39F3A}"/>
              </a:ext>
            </a:extLst>
          </p:cNvPr>
          <p:cNvGrpSpPr>
            <a:grpSpLocks/>
          </p:cNvGrpSpPr>
          <p:nvPr userDrawn="1"/>
        </p:nvGrpSpPr>
        <p:grpSpPr bwMode="auto">
          <a:xfrm rot="5400000">
            <a:off x="-246856" y="-51594"/>
            <a:ext cx="1095375" cy="1738313"/>
            <a:chOff x="0" y="0"/>
            <a:chExt cx="1547444" cy="1711570"/>
          </a:xfrm>
        </p:grpSpPr>
        <p:sp>
          <p:nvSpPr>
            <p:cNvPr id="3076" name="圆角矩形 12">
              <a:extLst>
                <a:ext uri="{FF2B5EF4-FFF2-40B4-BE49-F238E27FC236}">
                  <a16:creationId xmlns:a16="http://schemas.microsoft.com/office/drawing/2014/main" id="{58B67DE0-D9B1-4E1B-A073-8092245FC3BE}"/>
                </a:ext>
              </a:extLst>
            </p:cNvPr>
            <p:cNvSpPr>
              <a:spLocks noChangeArrowheads="1"/>
            </p:cNvSpPr>
            <p:nvPr/>
          </p:nvSpPr>
          <p:spPr bwMode="auto">
            <a:xfrm>
              <a:off x="2243" y="1564"/>
              <a:ext cx="387982" cy="1711570"/>
            </a:xfrm>
            <a:prstGeom prst="roundRect">
              <a:avLst>
                <a:gd name="adj" fmla="val 50000"/>
              </a:avLst>
            </a:prstGeom>
            <a:solidFill>
              <a:srgbClr val="ADB6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3077" name="圆角矩形 13">
              <a:extLst>
                <a:ext uri="{FF2B5EF4-FFF2-40B4-BE49-F238E27FC236}">
                  <a16:creationId xmlns:a16="http://schemas.microsoft.com/office/drawing/2014/main" id="{DABE8107-4C8F-4834-8695-3559D26B743D}"/>
                </a:ext>
              </a:extLst>
            </p:cNvPr>
            <p:cNvSpPr>
              <a:spLocks noChangeArrowheads="1"/>
            </p:cNvSpPr>
            <p:nvPr/>
          </p:nvSpPr>
          <p:spPr bwMode="auto">
            <a:xfrm>
              <a:off x="387982" y="0"/>
              <a:ext cx="385740" cy="1711570"/>
            </a:xfrm>
            <a:prstGeom prst="roundRect">
              <a:avLst>
                <a:gd name="adj" fmla="val 50000"/>
              </a:avLst>
            </a:prstGeom>
            <a:solidFill>
              <a:srgbClr val="007B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3078" name="圆角矩形 14">
              <a:extLst>
                <a:ext uri="{FF2B5EF4-FFF2-40B4-BE49-F238E27FC236}">
                  <a16:creationId xmlns:a16="http://schemas.microsoft.com/office/drawing/2014/main" id="{4F59CFA7-9F54-4457-9EFB-8843274DF4B2}"/>
                </a:ext>
              </a:extLst>
            </p:cNvPr>
            <p:cNvSpPr>
              <a:spLocks noChangeArrowheads="1"/>
            </p:cNvSpPr>
            <p:nvPr/>
          </p:nvSpPr>
          <p:spPr bwMode="auto">
            <a:xfrm>
              <a:off x="773722" y="0"/>
              <a:ext cx="385740" cy="1711570"/>
            </a:xfrm>
            <a:prstGeom prst="roundRect">
              <a:avLst>
                <a:gd name="adj" fmla="val 50000"/>
              </a:avLst>
            </a:prstGeom>
            <a:solidFill>
              <a:srgbClr val="CBD1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sp>
          <p:nvSpPr>
            <p:cNvPr id="3079" name="圆角矩形 15">
              <a:extLst>
                <a:ext uri="{FF2B5EF4-FFF2-40B4-BE49-F238E27FC236}">
                  <a16:creationId xmlns:a16="http://schemas.microsoft.com/office/drawing/2014/main" id="{3E7FC185-91D0-4718-948E-EF023D6C5C1E}"/>
                </a:ext>
              </a:extLst>
            </p:cNvPr>
            <p:cNvSpPr>
              <a:spLocks noChangeArrowheads="1"/>
            </p:cNvSpPr>
            <p:nvPr/>
          </p:nvSpPr>
          <p:spPr bwMode="auto">
            <a:xfrm>
              <a:off x="1161704" y="0"/>
              <a:ext cx="385740" cy="1711570"/>
            </a:xfrm>
            <a:prstGeom prst="roundRect">
              <a:avLst>
                <a:gd name="adj" fmla="val 50000"/>
              </a:avLst>
            </a:prstGeom>
            <a:solidFill>
              <a:srgbClr val="2C34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buFont typeface="Arial" charset="0"/>
                <a:buNone/>
                <a:defRPr/>
              </a:pPr>
              <a:endParaRPr lang="zh-CN" altLang="en-US" sz="1300">
                <a:solidFill>
                  <a:srgbClr val="FFFFFF"/>
                </a:solidFill>
              </a:endParaRPr>
            </a:p>
          </p:txBody>
        </p:sp>
      </p:gr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pic>
        <p:nvPicPr>
          <p:cNvPr id="4098" name="图片 1">
            <a:extLst>
              <a:ext uri="{FF2B5EF4-FFF2-40B4-BE49-F238E27FC236}">
                <a16:creationId xmlns:a16="http://schemas.microsoft.com/office/drawing/2014/main" id="{C46725E0-84FF-4355-84EE-F08058D0657A}"/>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14288"/>
            <a:ext cx="12192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pic>
        <p:nvPicPr>
          <p:cNvPr id="5122" name="图片 1">
            <a:extLst>
              <a:ext uri="{FF2B5EF4-FFF2-40B4-BE49-F238E27FC236}">
                <a16:creationId xmlns:a16="http://schemas.microsoft.com/office/drawing/2014/main" id="{A52F76B2-88F3-4901-92B1-41D11D68EF00}"/>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r="96" b="14035"/>
          <a:stretch>
            <a:fillRect/>
          </a:stretch>
        </p:blipFill>
        <p:spPr bwMode="auto">
          <a:xfrm>
            <a:off x="0" y="-30163"/>
            <a:ext cx="12180888" cy="69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pic>
        <p:nvPicPr>
          <p:cNvPr id="6146" name="图片 1">
            <a:extLst>
              <a:ext uri="{FF2B5EF4-FFF2-40B4-BE49-F238E27FC236}">
                <a16:creationId xmlns:a16="http://schemas.microsoft.com/office/drawing/2014/main" id="{5A90A612-F68B-4856-8B02-D8F745D10B43}"/>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r="-85" b="20706"/>
          <a:stretch>
            <a:fillRect/>
          </a:stretch>
        </p:blipFill>
        <p:spPr bwMode="auto">
          <a:xfrm>
            <a:off x="0" y="0"/>
            <a:ext cx="12203113" cy="690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pic>
        <p:nvPicPr>
          <p:cNvPr id="7170" name="图片 1">
            <a:extLst>
              <a:ext uri="{FF2B5EF4-FFF2-40B4-BE49-F238E27FC236}">
                <a16:creationId xmlns:a16="http://schemas.microsoft.com/office/drawing/2014/main" id="{EF6EE94D-650F-499A-BAC4-9A40C9DF2C74}"/>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r="-85" b="14848"/>
          <a:stretch>
            <a:fillRect/>
          </a:stretch>
        </p:blipFill>
        <p:spPr bwMode="auto">
          <a:xfrm>
            <a:off x="0" y="0"/>
            <a:ext cx="12203113"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8194" name="日期占位符 6">
            <a:extLst>
              <a:ext uri="{FF2B5EF4-FFF2-40B4-BE49-F238E27FC236}">
                <a16:creationId xmlns:a16="http://schemas.microsoft.com/office/drawing/2014/main" id="{AF793552-189B-4E02-B426-B1321DB924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fld id="{9F056340-CF8F-4324-BB9E-DA966DF470E5}" type="datetimeFigureOut">
              <a:rPr lang="zh-CN" altLang="en-US"/>
              <a:pPr>
                <a:defRPr/>
              </a:pPr>
              <a:t>2019/1/4</a:t>
            </a:fld>
            <a:endParaRPr lang="zh-CN" altLang="en-US"/>
          </a:p>
        </p:txBody>
      </p:sp>
      <p:sp>
        <p:nvSpPr>
          <p:cNvPr id="8195" name="页脚占位符 7">
            <a:extLst>
              <a:ext uri="{FF2B5EF4-FFF2-40B4-BE49-F238E27FC236}">
                <a16:creationId xmlns:a16="http://schemas.microsoft.com/office/drawing/2014/main" id="{6167ABF8-0931-4CC2-B23B-9DE3FB78E217}"/>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endParaRPr lang="zh-CN" altLang="en-US"/>
          </a:p>
        </p:txBody>
      </p:sp>
      <p:sp>
        <p:nvSpPr>
          <p:cNvPr id="8196" name="灯片编号占位符 8">
            <a:extLst>
              <a:ext uri="{FF2B5EF4-FFF2-40B4-BE49-F238E27FC236}">
                <a16:creationId xmlns:a16="http://schemas.microsoft.com/office/drawing/2014/main" id="{05FF1822-813A-45AB-9AB3-DE131CB2A5C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fld id="{5B45F2DF-DABC-48B1-92A2-205C6BCDA3DA}"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9218" name="日期占位符 2">
            <a:extLst>
              <a:ext uri="{FF2B5EF4-FFF2-40B4-BE49-F238E27FC236}">
                <a16:creationId xmlns:a16="http://schemas.microsoft.com/office/drawing/2014/main" id="{1BBD960A-1268-43A2-BD35-6D1C219BB11B}"/>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fld id="{BFB291AB-1EAA-470E-B06C-6E6DDA30E7BB}" type="datetimeFigureOut">
              <a:rPr lang="zh-CN" altLang="en-US"/>
              <a:pPr>
                <a:defRPr/>
              </a:pPr>
              <a:t>2019/1/4</a:t>
            </a:fld>
            <a:endParaRPr lang="zh-CN" altLang="en-US"/>
          </a:p>
        </p:txBody>
      </p:sp>
      <p:sp>
        <p:nvSpPr>
          <p:cNvPr id="9219" name="页脚占位符 3">
            <a:extLst>
              <a:ext uri="{FF2B5EF4-FFF2-40B4-BE49-F238E27FC236}">
                <a16:creationId xmlns:a16="http://schemas.microsoft.com/office/drawing/2014/main" id="{9C60887E-A2FA-4B3D-B795-21CC337A127C}"/>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pPr>
              <a:defRPr/>
            </a:pPr>
            <a:endParaRPr lang="zh-CN" altLang="en-US"/>
          </a:p>
        </p:txBody>
      </p:sp>
      <p:sp>
        <p:nvSpPr>
          <p:cNvPr id="9220" name="灯片编号占位符 4">
            <a:extLst>
              <a:ext uri="{FF2B5EF4-FFF2-40B4-BE49-F238E27FC236}">
                <a16:creationId xmlns:a16="http://schemas.microsoft.com/office/drawing/2014/main" id="{EB4794DF-BDFB-4D3A-8D79-B7491CB58FB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fld id="{803A01E7-4A7A-4A6C-8992-26DA0AB4BFC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Lst>
  <p:txStyles>
    <p:titleStyle>
      <a:lvl1pPr algn="l" defTabSz="912813"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defTabSz="912813"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30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2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4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4613" indent="-227013" algn="l" defTabSz="912813"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6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6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5">
            <a:extLst>
              <a:ext uri="{FF2B5EF4-FFF2-40B4-BE49-F238E27FC236}">
                <a16:creationId xmlns:a16="http://schemas.microsoft.com/office/drawing/2014/main" id="{5608806D-2D6D-4A6F-9860-D0249C19A8A6}"/>
              </a:ext>
            </a:extLst>
          </p:cNvPr>
          <p:cNvSpPr txBox="1">
            <a:spLocks noChangeArrowheads="1"/>
          </p:cNvSpPr>
          <p:nvPr/>
        </p:nvSpPr>
        <p:spPr bwMode="auto">
          <a:xfrm>
            <a:off x="5388114" y="4147263"/>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err="1">
                <a:solidFill>
                  <a:srgbClr val="2C3441"/>
                </a:solidFill>
                <a:latin typeface="方正兰亭超细黑简体" pitchFamily="2" charset="-122"/>
                <a:ea typeface="方正兰亭超细黑简体" pitchFamily="2" charset="-122"/>
              </a:rPr>
              <a:t>SmallFund</a:t>
            </a:r>
            <a:endParaRPr lang="zh-CN" altLang="en-US" sz="2400" dirty="0">
              <a:solidFill>
                <a:srgbClr val="2C3441"/>
              </a:solidFill>
              <a:latin typeface="方正兰亭超细黑简体" pitchFamily="2" charset="-122"/>
              <a:ea typeface="方正兰亭超细黑简体" pitchFamily="2" charset="-122"/>
            </a:endParaRPr>
          </a:p>
        </p:txBody>
      </p:sp>
      <p:sp>
        <p:nvSpPr>
          <p:cNvPr id="16387" name="文本框 6">
            <a:extLst>
              <a:ext uri="{FF2B5EF4-FFF2-40B4-BE49-F238E27FC236}">
                <a16:creationId xmlns:a16="http://schemas.microsoft.com/office/drawing/2014/main" id="{30F6FF40-BA7B-4C3F-92E6-04AB4B56D262}"/>
              </a:ext>
            </a:extLst>
          </p:cNvPr>
          <p:cNvSpPr txBox="1">
            <a:spLocks noChangeArrowheads="1"/>
          </p:cNvSpPr>
          <p:nvPr/>
        </p:nvSpPr>
        <p:spPr bwMode="auto">
          <a:xfrm>
            <a:off x="1430926" y="2261724"/>
            <a:ext cx="9541874" cy="1560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pPr>
            <a:r>
              <a:rPr lang="en-US" altLang="zh-CN" sz="4000" b="1" dirty="0">
                <a:solidFill>
                  <a:srgbClr val="2C3441"/>
                </a:solidFill>
                <a:latin typeface="方正兰亭超细黑简体" pitchFamily="2" charset="-122"/>
                <a:ea typeface="方正兰亭超细黑简体" pitchFamily="2" charset="-122"/>
              </a:rPr>
              <a:t>Actuarial Report on Improvement of </a:t>
            </a:r>
          </a:p>
          <a:p>
            <a:pPr algn="ctr" eaLnBrk="1" hangingPunct="1">
              <a:lnSpc>
                <a:spcPct val="125000"/>
              </a:lnSpc>
            </a:pPr>
            <a:r>
              <a:rPr lang="en-US" altLang="zh-CN" sz="4000" b="1" dirty="0">
                <a:solidFill>
                  <a:srgbClr val="2C3441"/>
                </a:solidFill>
                <a:latin typeface="方正兰亭超细黑简体" pitchFamily="2" charset="-122"/>
                <a:ea typeface="方正兰亭超细黑简体" pitchFamily="2" charset="-122"/>
              </a:rPr>
              <a:t>Guarantee Products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590" y="0"/>
            <a:ext cx="66913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716158" y="2367225"/>
            <a:ext cx="4976100" cy="630938"/>
          </a:xfrm>
          <a:prstGeom prst="rect">
            <a:avLst/>
          </a:prstGeom>
          <a:noFill/>
        </p:spPr>
        <p:txBody>
          <a:bodyPr wrap="none" lIns="121917" tIns="60958" rIns="121917" bIns="60958">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3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Capital-based Product</a:t>
            </a:r>
            <a:endParaRPr kumimoji="0" lang="zh-CN" altLang="en-US" sz="33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p:txBody>
      </p:sp>
      <p:cxnSp>
        <p:nvCxnSpPr>
          <p:cNvPr id="11" name="直接连接符 10"/>
          <p:cNvCxnSpPr/>
          <p:nvPr/>
        </p:nvCxnSpPr>
        <p:spPr>
          <a:xfrm flipV="1">
            <a:off x="4483976" y="3001833"/>
            <a:ext cx="3071812" cy="2857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2"/>
          <p:cNvGrpSpPr>
            <a:grpSpLocks/>
          </p:cNvGrpSpPr>
          <p:nvPr/>
        </p:nvGrpSpPr>
        <p:grpSpPr bwMode="auto">
          <a:xfrm>
            <a:off x="4267201" y="3278288"/>
            <a:ext cx="1972800" cy="276999"/>
            <a:chOff x="1694389" y="3304764"/>
            <a:chExt cx="1478712" cy="207982"/>
          </a:xfrm>
        </p:grpSpPr>
        <p:sp>
          <p:nvSpPr>
            <p:cNvPr id="14" name="矩形 13"/>
            <p:cNvSpPr/>
            <p:nvPr/>
          </p:nvSpPr>
          <p:spPr>
            <a:xfrm flipH="1">
              <a:off x="1694389" y="3364292"/>
              <a:ext cx="71395" cy="71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15" name="TextBox 14"/>
            <p:cNvSpPr txBox="1"/>
            <p:nvPr/>
          </p:nvSpPr>
          <p:spPr>
            <a:xfrm>
              <a:off x="1766973" y="3304764"/>
              <a:ext cx="1406128" cy="207982"/>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Yield Rates Prediction</a:t>
              </a:r>
            </a:p>
          </p:txBody>
        </p:sp>
      </p:grpSp>
      <p:grpSp>
        <p:nvGrpSpPr>
          <p:cNvPr id="3" name="组合 15"/>
          <p:cNvGrpSpPr>
            <a:grpSpLocks/>
          </p:cNvGrpSpPr>
          <p:nvPr/>
        </p:nvGrpSpPr>
        <p:grpSpPr bwMode="auto">
          <a:xfrm>
            <a:off x="6191064" y="3278273"/>
            <a:ext cx="2087925" cy="276999"/>
            <a:chOff x="1694389" y="3624894"/>
            <a:chExt cx="1566531" cy="207983"/>
          </a:xfrm>
        </p:grpSpPr>
        <p:sp>
          <p:nvSpPr>
            <p:cNvPr id="17" name="矩形 16"/>
            <p:cNvSpPr/>
            <p:nvPr/>
          </p:nvSpPr>
          <p:spPr>
            <a:xfrm flipH="1">
              <a:off x="1694389" y="3691149"/>
              <a:ext cx="71464" cy="71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18" name="TextBox 17"/>
            <p:cNvSpPr txBox="1"/>
            <p:nvPr/>
          </p:nvSpPr>
          <p:spPr>
            <a:xfrm>
              <a:off x="1792757" y="3624894"/>
              <a:ext cx="1468163" cy="207983"/>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Capital-Based Product </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p:txBody>
        </p:sp>
      </p:grpSp>
      <p:grpSp>
        <p:nvGrpSpPr>
          <p:cNvPr id="4" name="组合 18"/>
          <p:cNvGrpSpPr>
            <a:grpSpLocks/>
          </p:cNvGrpSpPr>
          <p:nvPr/>
        </p:nvGrpSpPr>
        <p:grpSpPr bwMode="auto">
          <a:xfrm>
            <a:off x="4267199" y="3739778"/>
            <a:ext cx="1985498" cy="276999"/>
            <a:chOff x="1694389" y="3956288"/>
            <a:chExt cx="1488230" cy="206888"/>
          </a:xfrm>
        </p:grpSpPr>
        <p:sp>
          <p:nvSpPr>
            <p:cNvPr id="20" name="矩形 19"/>
            <p:cNvSpPr/>
            <p:nvPr/>
          </p:nvSpPr>
          <p:spPr>
            <a:xfrm flipH="1">
              <a:off x="1694389" y="4030080"/>
              <a:ext cx="71395" cy="7114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21" name="TextBox 20"/>
            <p:cNvSpPr txBox="1"/>
            <p:nvPr/>
          </p:nvSpPr>
          <p:spPr>
            <a:xfrm>
              <a:off x="1766975" y="3956288"/>
              <a:ext cx="1415644" cy="206888"/>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Product Improvement</a:t>
              </a:r>
            </a:p>
          </p:txBody>
        </p:sp>
      </p:grpSp>
      <p:grpSp>
        <p:nvGrpSpPr>
          <p:cNvPr id="5" name="组合 21"/>
          <p:cNvGrpSpPr>
            <a:grpSpLocks/>
          </p:cNvGrpSpPr>
          <p:nvPr/>
        </p:nvGrpSpPr>
        <p:grpSpPr bwMode="auto">
          <a:xfrm>
            <a:off x="6191060" y="3766672"/>
            <a:ext cx="1238475" cy="276999"/>
            <a:chOff x="1694389" y="4312426"/>
            <a:chExt cx="929206" cy="206888"/>
          </a:xfrm>
        </p:grpSpPr>
        <p:sp>
          <p:nvSpPr>
            <p:cNvPr id="23" name="矩形 22"/>
            <p:cNvSpPr/>
            <p:nvPr/>
          </p:nvSpPr>
          <p:spPr>
            <a:xfrm flipH="1">
              <a:off x="1694389" y="4366131"/>
              <a:ext cx="71464" cy="7114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24" name="TextBox 23"/>
            <p:cNvSpPr txBox="1"/>
            <p:nvPr/>
          </p:nvSpPr>
          <p:spPr>
            <a:xfrm>
              <a:off x="1786032" y="4312426"/>
              <a:ext cx="837563" cy="206888"/>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Comparison</a:t>
              </a:r>
            </a:p>
          </p:txBody>
        </p:sp>
      </p:grpSp>
      <p:sp>
        <p:nvSpPr>
          <p:cNvPr id="22" name="TextBox 21"/>
          <p:cNvSpPr txBox="1"/>
          <p:nvPr/>
        </p:nvSpPr>
        <p:spPr>
          <a:xfrm>
            <a:off x="5372100" y="4089400"/>
            <a:ext cx="1223412" cy="1323439"/>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宋体" panose="02010600030101010101" pitchFamily="2" charset="-122"/>
                <a:cs typeface="+mn-cs"/>
              </a:rPr>
              <a:t>02</a:t>
            </a:r>
            <a:endParaRPr kumimoji="0" lang="zh-CN" altLang="en-US" sz="8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79469687"/>
      </p:ext>
    </p:extLst>
  </p:cSld>
  <p:clrMapOvr>
    <a:masterClrMapping/>
  </p:clrMapOvr>
  <p:transition spd="slow" advClick="0" advTm="5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8">
            <a:extLst>
              <a:ext uri="{FF2B5EF4-FFF2-40B4-BE49-F238E27FC236}">
                <a16:creationId xmlns:a16="http://schemas.microsoft.com/office/drawing/2014/main" id="{4AE29632-3FD4-4474-8C20-EFE01A1E453F}"/>
              </a:ext>
            </a:extLst>
          </p:cNvPr>
          <p:cNvSpPr txBox="1">
            <a:spLocks noChangeArrowheads="1"/>
          </p:cNvSpPr>
          <p:nvPr/>
        </p:nvSpPr>
        <p:spPr bwMode="auto">
          <a:xfrm>
            <a:off x="1392238" y="668338"/>
            <a:ext cx="3789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Yield Rates Prediction</a:t>
            </a:r>
          </a:p>
        </p:txBody>
      </p:sp>
      <p:pic>
        <p:nvPicPr>
          <p:cNvPr id="13316" name="图片 1">
            <a:extLst>
              <a:ext uri="{FF2B5EF4-FFF2-40B4-BE49-F238E27FC236}">
                <a16:creationId xmlns:a16="http://schemas.microsoft.com/office/drawing/2014/main" id="{72CD9AE6-7999-4711-99D3-457C4DAE7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57" t="5647" r="-2"/>
          <a:stretch>
            <a:fillRect/>
          </a:stretch>
        </p:blipFill>
        <p:spPr bwMode="auto">
          <a:xfrm>
            <a:off x="2975770" y="1930652"/>
            <a:ext cx="6615130" cy="4569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文本框 4">
            <a:extLst>
              <a:ext uri="{FF2B5EF4-FFF2-40B4-BE49-F238E27FC236}">
                <a16:creationId xmlns:a16="http://schemas.microsoft.com/office/drawing/2014/main" id="{518FBB7F-A505-4453-B229-C0CC1A4614A9}"/>
              </a:ext>
            </a:extLst>
          </p:cNvPr>
          <p:cNvSpPr txBox="1">
            <a:spLocks noChangeArrowheads="1"/>
          </p:cNvSpPr>
          <p:nvPr/>
        </p:nvSpPr>
        <p:spPr bwMode="auto">
          <a:xfrm rot="10800000">
            <a:off x="2470628" y="2547554"/>
            <a:ext cx="739775" cy="333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44546A"/>
                </a:solidFill>
                <a:effectLst/>
                <a:uLnTx/>
                <a:uFillTx/>
                <a:latin typeface="Calibri" panose="020F0502020204030204" pitchFamily="34" charset="0"/>
                <a:ea typeface="宋体" panose="02010600030101010101" pitchFamily="2" charset="-122"/>
                <a:cs typeface="+mn-cs"/>
              </a:rPr>
              <a:t>Prediction of Equity Yield rate </a:t>
            </a:r>
            <a:endParaRPr kumimoji="0" lang="zh-CN" altLang="en-US" sz="1800" b="0" i="0" u="none" strike="noStrike" kern="1200" cap="none" spc="0" normalizeH="0" baseline="0" noProof="0" dirty="0">
              <a:ln>
                <a:noFill/>
              </a:ln>
              <a:solidFill>
                <a:srgbClr val="44546A"/>
              </a:solidFill>
              <a:effectLst/>
              <a:uLnTx/>
              <a:uFillTx/>
              <a:latin typeface="Calibri" panose="020F0502020204030204" pitchFamily="34" charset="0"/>
              <a:ea typeface="宋体" panose="02010600030101010101" pitchFamily="2" charset="-122"/>
              <a:cs typeface="+mn-cs"/>
            </a:endParaRPr>
          </a:p>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44546A"/>
              </a:solidFill>
              <a:effectLst/>
              <a:uLnTx/>
              <a:uFillTx/>
              <a:latin typeface="Calibri" panose="020F0502020204030204" pitchFamily="34" charset="0"/>
              <a:ea typeface="宋体" panose="02010600030101010101" pitchFamily="2" charset="-122"/>
              <a:cs typeface="+mn-cs"/>
            </a:endParaRPr>
          </a:p>
        </p:txBody>
      </p:sp>
      <p:grpSp>
        <p:nvGrpSpPr>
          <p:cNvPr id="10" name="组合 30">
            <a:extLst>
              <a:ext uri="{FF2B5EF4-FFF2-40B4-BE49-F238E27FC236}">
                <a16:creationId xmlns:a16="http://schemas.microsoft.com/office/drawing/2014/main" id="{F70A1B68-0ADE-438E-B84D-8D57871D28D9}"/>
              </a:ext>
            </a:extLst>
          </p:cNvPr>
          <p:cNvGrpSpPr>
            <a:grpSpLocks/>
          </p:cNvGrpSpPr>
          <p:nvPr/>
        </p:nvGrpSpPr>
        <p:grpSpPr bwMode="auto">
          <a:xfrm>
            <a:off x="1392238" y="1422821"/>
            <a:ext cx="8554402" cy="1015663"/>
            <a:chOff x="103520" y="-64549"/>
            <a:chExt cx="2813238" cy="1826733"/>
          </a:xfrm>
        </p:grpSpPr>
        <p:sp>
          <p:nvSpPr>
            <p:cNvPr id="11" name="文本框 83">
              <a:extLst>
                <a:ext uri="{FF2B5EF4-FFF2-40B4-BE49-F238E27FC236}">
                  <a16:creationId xmlns:a16="http://schemas.microsoft.com/office/drawing/2014/main" id="{49EF4E8F-F869-461A-A7DA-9DEC1F3F939D}"/>
                </a:ext>
              </a:extLst>
            </p:cNvPr>
            <p:cNvSpPr txBox="1">
              <a:spLocks noChangeArrowheads="1"/>
            </p:cNvSpPr>
            <p:nvPr/>
          </p:nvSpPr>
          <p:spPr bwMode="auto">
            <a:xfrm>
              <a:off x="103520" y="-64549"/>
              <a:ext cx="2813238" cy="1826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a:solidFill>
                    <a:schemeClr val="tx1"/>
                  </a:solidFill>
                  <a:latin typeface="Calibri" panose="020F0502020204030204" pitchFamily="34" charset="0"/>
                  <a:ea typeface="宋体" panose="02010600030101010101" pitchFamily="2" charset="-122"/>
                </a:defRPr>
              </a:lvl1pPr>
              <a:lvl2pPr marL="742950" indent="-285750" defTabSz="512763">
                <a:defRPr>
                  <a:solidFill>
                    <a:schemeClr val="tx1"/>
                  </a:solidFill>
                  <a:latin typeface="Calibri" panose="020F0502020204030204" pitchFamily="34" charset="0"/>
                  <a:ea typeface="宋体" panose="02010600030101010101" pitchFamily="2" charset="-122"/>
                </a:defRPr>
              </a:lvl2pPr>
              <a:lvl3pPr marL="1143000" indent="-228600" defTabSz="512763">
                <a:defRPr>
                  <a:solidFill>
                    <a:schemeClr val="tx1"/>
                  </a:solidFill>
                  <a:latin typeface="Calibri" panose="020F0502020204030204" pitchFamily="34" charset="0"/>
                  <a:ea typeface="宋体" panose="02010600030101010101" pitchFamily="2" charset="-122"/>
                </a:defRPr>
              </a:lvl3pPr>
              <a:lvl4pPr marL="1600200" indent="-228600" defTabSz="512763">
                <a:defRPr>
                  <a:solidFill>
                    <a:schemeClr val="tx1"/>
                  </a:solidFill>
                  <a:latin typeface="Calibri" panose="020F0502020204030204" pitchFamily="34" charset="0"/>
                  <a:ea typeface="宋体" panose="02010600030101010101" pitchFamily="2" charset="-122"/>
                </a:defRPr>
              </a:lvl4pPr>
              <a:lvl5pPr marL="2057400" indent="-228600" defTabSz="512763">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just" defTabSz="512763"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5B9BD5"/>
                  </a:solidFill>
                  <a:effectLst/>
                  <a:uLnTx/>
                  <a:uFillTx/>
                  <a:latin typeface="Calibri" panose="020F0502020204030204" pitchFamily="34" charset="0"/>
                  <a:ea typeface="宋体" panose="02010600030101010101" pitchFamily="2" charset="-122"/>
                  <a:cs typeface="+mn-cs"/>
                </a:rPr>
                <a:t>We first use time series method to predict future investment return rates</a:t>
              </a:r>
              <a:endParaRPr kumimoji="0" lang="zh-CN" altLang="en-US" sz="2000" b="1" i="0" u="none" strike="noStrike" kern="1200" cap="none" spc="0" normalizeH="0" baseline="0" noProof="0" dirty="0">
                <a:ln>
                  <a:noFill/>
                </a:ln>
                <a:solidFill>
                  <a:srgbClr val="5B9BD5"/>
                </a:solidFill>
                <a:effectLst/>
                <a:uLnTx/>
                <a:uFillTx/>
                <a:latin typeface="Calibri" panose="020F0502020204030204" pitchFamily="34" charset="0"/>
                <a:ea typeface="宋体" panose="02010600030101010101" pitchFamily="2" charset="-122"/>
                <a:cs typeface="+mn-cs"/>
              </a:endParaRPr>
            </a:p>
          </p:txBody>
        </p:sp>
        <p:cxnSp>
          <p:nvCxnSpPr>
            <p:cNvPr id="12" name="直接连接符 120">
              <a:extLst>
                <a:ext uri="{FF2B5EF4-FFF2-40B4-BE49-F238E27FC236}">
                  <a16:creationId xmlns:a16="http://schemas.microsoft.com/office/drawing/2014/main" id="{A4ADBE9D-9940-4C38-8D70-EAC4D3088B65}"/>
                </a:ext>
              </a:extLst>
            </p:cNvPr>
            <p:cNvCxnSpPr>
              <a:cxnSpLocks noChangeShapeType="1"/>
            </p:cNvCxnSpPr>
            <p:nvPr/>
          </p:nvCxnSpPr>
          <p:spPr bwMode="auto">
            <a:xfrm flipH="1">
              <a:off x="103520" y="-20601"/>
              <a:ext cx="84" cy="351652"/>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7">
            <a:extLst>
              <a:ext uri="{FF2B5EF4-FFF2-40B4-BE49-F238E27FC236}">
                <a16:creationId xmlns:a16="http://schemas.microsoft.com/office/drawing/2014/main" id="{D23BBA2D-53F5-4778-8685-76A5B06D9425}"/>
              </a:ext>
            </a:extLst>
          </p:cNvPr>
          <p:cNvCxnSpPr>
            <a:cxnSpLocks noChangeShapeType="1"/>
          </p:cNvCxnSpPr>
          <p:nvPr/>
        </p:nvCxnSpPr>
        <p:spPr bwMode="auto">
          <a:xfrm>
            <a:off x="5759450" y="2387600"/>
            <a:ext cx="0" cy="3186113"/>
          </a:xfrm>
          <a:prstGeom prst="line">
            <a:avLst/>
          </a:prstGeom>
          <a:noFill/>
          <a:ln w="57150">
            <a:solidFill>
              <a:srgbClr val="1C2E48"/>
            </a:solidFill>
            <a:round/>
            <a:headEnd/>
            <a:tailEnd/>
          </a:ln>
          <a:extLst>
            <a:ext uri="{909E8E84-426E-40DD-AFC4-6F175D3DCCD1}">
              <a14:hiddenFill xmlns:a14="http://schemas.microsoft.com/office/drawing/2010/main">
                <a:noFill/>
              </a14:hiddenFill>
            </a:ext>
          </a:extLst>
        </p:spPr>
      </p:cxnSp>
      <p:sp>
        <p:nvSpPr>
          <p:cNvPr id="3" name="文本框 8">
            <a:extLst>
              <a:ext uri="{FF2B5EF4-FFF2-40B4-BE49-F238E27FC236}">
                <a16:creationId xmlns:a16="http://schemas.microsoft.com/office/drawing/2014/main" id="{4593BD0D-E921-4697-9E13-095655435E2F}"/>
              </a:ext>
            </a:extLst>
          </p:cNvPr>
          <p:cNvSpPr txBox="1">
            <a:spLocks noChangeArrowheads="1"/>
          </p:cNvSpPr>
          <p:nvPr/>
        </p:nvSpPr>
        <p:spPr bwMode="auto">
          <a:xfrm>
            <a:off x="1392238" y="668338"/>
            <a:ext cx="37890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marL="22844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rgbClr val="000000"/>
                </a:solidFill>
              </a:rPr>
              <a:t>Yield Rates Prediction</a:t>
            </a:r>
          </a:p>
        </p:txBody>
      </p:sp>
      <p:grpSp>
        <p:nvGrpSpPr>
          <p:cNvPr id="4" name="组合 17">
            <a:extLst>
              <a:ext uri="{FF2B5EF4-FFF2-40B4-BE49-F238E27FC236}">
                <a16:creationId xmlns:a16="http://schemas.microsoft.com/office/drawing/2014/main" id="{9C6B7D1F-7033-4F31-B487-F490FBFD2C46}"/>
              </a:ext>
            </a:extLst>
          </p:cNvPr>
          <p:cNvGrpSpPr>
            <a:grpSpLocks/>
          </p:cNvGrpSpPr>
          <p:nvPr/>
        </p:nvGrpSpPr>
        <p:grpSpPr bwMode="auto">
          <a:xfrm>
            <a:off x="6073775" y="2387600"/>
            <a:ext cx="4910138" cy="1333500"/>
            <a:chOff x="0" y="0"/>
            <a:chExt cx="4910515" cy="1333770"/>
          </a:xfrm>
        </p:grpSpPr>
        <p:sp>
          <p:nvSpPr>
            <p:cNvPr id="5" name="矩形 13">
              <a:extLst>
                <a:ext uri="{FF2B5EF4-FFF2-40B4-BE49-F238E27FC236}">
                  <a16:creationId xmlns:a16="http://schemas.microsoft.com/office/drawing/2014/main" id="{D9D34246-980A-4D73-900E-7B1E170CFE50}"/>
                </a:ext>
              </a:extLst>
            </p:cNvPr>
            <p:cNvSpPr>
              <a:spLocks noChangeArrowheads="1"/>
            </p:cNvSpPr>
            <p:nvPr/>
          </p:nvSpPr>
          <p:spPr bwMode="auto">
            <a:xfrm>
              <a:off x="0" y="208005"/>
              <a:ext cx="4910515" cy="112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3895">
                <a:defRPr>
                  <a:solidFill>
                    <a:schemeClr val="tx1"/>
                  </a:solidFill>
                  <a:latin typeface="Calibri" panose="020F0502020204030204" pitchFamily="34" charset="0"/>
                  <a:ea typeface="宋体" panose="02010600030101010101" pitchFamily="2" charset="-122"/>
                </a:defRPr>
              </a:lvl1pPr>
              <a:lvl2pPr marL="742950" indent="-285750" defTabSz="683895">
                <a:defRPr>
                  <a:solidFill>
                    <a:schemeClr val="tx1"/>
                  </a:solidFill>
                  <a:latin typeface="Calibri" panose="020F0502020204030204" pitchFamily="34" charset="0"/>
                  <a:ea typeface="宋体" panose="02010600030101010101" pitchFamily="2" charset="-122"/>
                </a:defRPr>
              </a:lvl2pPr>
              <a:lvl3pPr marL="1143000" indent="-228600" defTabSz="683895">
                <a:defRPr>
                  <a:solidFill>
                    <a:schemeClr val="tx1"/>
                  </a:solidFill>
                  <a:latin typeface="Calibri" panose="020F0502020204030204" pitchFamily="34" charset="0"/>
                  <a:ea typeface="宋体" panose="02010600030101010101" pitchFamily="2" charset="-122"/>
                </a:defRPr>
              </a:lvl3pPr>
              <a:lvl4pPr marL="1600200" indent="-228600" defTabSz="683895">
                <a:defRPr>
                  <a:solidFill>
                    <a:schemeClr val="tx1"/>
                  </a:solidFill>
                  <a:latin typeface="Calibri" panose="020F0502020204030204" pitchFamily="34" charset="0"/>
                  <a:ea typeface="宋体" panose="02010600030101010101" pitchFamily="2" charset="-122"/>
                </a:defRPr>
              </a:lvl4pPr>
              <a:lvl5pPr marL="2057400" indent="-228600" defTabSz="683895">
                <a:defRPr>
                  <a:solidFill>
                    <a:schemeClr val="tx1"/>
                  </a:solidFill>
                  <a:latin typeface="Calibri" panose="020F0502020204030204" pitchFamily="34" charset="0"/>
                  <a:ea typeface="宋体" panose="02010600030101010101" pitchFamily="2" charset="-122"/>
                </a:defRPr>
              </a:lvl5pPr>
              <a:lvl6pPr marL="2514600" indent="-228600" defTabSz="6838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38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38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38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85750" indent="-285750" defTabSz="912495">
                <a:lnSpc>
                  <a:spcPct val="150000"/>
                </a:lnSpc>
                <a:buFont typeface="Arial" panose="020B0604020202020204" pitchFamily="34" charset="0"/>
                <a:buChar char="•"/>
                <a:defRPr/>
              </a:pP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C</a:t>
              </a:r>
              <a:r>
                <a:rPr lang="en-US" altLang="zh-CN" dirty="0">
                  <a:sym typeface="+mn-ea"/>
                </a:rPr>
                <a:t>hoose Weibull</a:t>
              </a:r>
              <a:r>
                <a:rPr lang="zh-CN" altLang="en-US" dirty="0">
                  <a:sym typeface="+mn-ea"/>
                </a:rPr>
                <a:t> </a:t>
              </a:r>
              <a:r>
                <a:rPr lang="en-US" altLang="zh-CN" dirty="0">
                  <a:sym typeface="+mn-ea"/>
                </a:rPr>
                <a:t>distribution</a:t>
              </a:r>
              <a:r>
                <a:rPr lang="zh-CN" altLang="en-US" dirty="0">
                  <a:sym typeface="+mn-ea"/>
                </a:rPr>
                <a:t> </a:t>
              </a:r>
              <a:r>
                <a:rPr lang="en-US" altLang="zh-CN" dirty="0">
                  <a:sym typeface="+mn-ea"/>
                </a:rPr>
                <a:t>to predict future bill yields</a:t>
              </a:r>
              <a:r>
                <a:rPr lang="zh-CN" altLang="en-US" dirty="0">
                  <a:sym typeface="+mn-ea"/>
                </a:rPr>
                <a:t> </a:t>
              </a:r>
              <a:r>
                <a:rPr lang="en-US" altLang="zh-CN" dirty="0">
                  <a:sym typeface="+mn-ea"/>
                </a:rPr>
                <a:t>by</a:t>
              </a:r>
              <a:r>
                <a:rPr lang="zh-CN" altLang="en-US" dirty="0">
                  <a:sym typeface="+mn-ea"/>
                </a:rPr>
                <a:t> </a:t>
              </a:r>
              <a:r>
                <a:rPr lang="en-US" altLang="zh-CN" dirty="0">
                  <a:sym typeface="+mn-ea"/>
                </a:rPr>
                <a:t>fitting</a:t>
              </a:r>
              <a:r>
                <a:rPr lang="zh-CN" altLang="en-US" dirty="0">
                  <a:sym typeface="+mn-ea"/>
                </a:rPr>
                <a:t> </a:t>
              </a:r>
              <a:r>
                <a:rPr lang="en-US" altLang="zh-CN" dirty="0">
                  <a:sym typeface="+mn-ea"/>
                </a:rPr>
                <a:t>with</a:t>
              </a:r>
              <a:r>
                <a:rPr lang="zh-CN" altLang="en-US" dirty="0">
                  <a:sym typeface="+mn-ea"/>
                </a:rPr>
                <a:t> </a:t>
              </a:r>
              <a:r>
                <a:rPr lang="en-US" altLang="zh-CN" dirty="0">
                  <a:sym typeface="+mn-ea"/>
                </a:rPr>
                <a:t>historical</a:t>
              </a:r>
              <a:r>
                <a:rPr lang="zh-CN" altLang="en-US" dirty="0">
                  <a:sym typeface="+mn-ea"/>
                </a:rPr>
                <a:t> </a:t>
              </a:r>
              <a:r>
                <a:rPr lang="en-US" altLang="zh-CN" dirty="0">
                  <a:sym typeface="+mn-ea"/>
                </a:rPr>
                <a:t>data.</a:t>
              </a:r>
              <a:endParaRPr lang="zh-CN" altLang="zh-CN" dirty="0">
                <a:sym typeface="+mn-ea"/>
              </a:endParaRPr>
            </a:p>
            <a:p>
              <a:pPr defTabSz="912495">
                <a:lnSpc>
                  <a:spcPct val="150000"/>
                </a:lnSpc>
                <a:defRPr/>
              </a:pPr>
              <a:endParaRPr lang="zh-CN" altLang="en-US" sz="1000"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83">
              <a:extLst>
                <a:ext uri="{FF2B5EF4-FFF2-40B4-BE49-F238E27FC236}">
                  <a16:creationId xmlns:a16="http://schemas.microsoft.com/office/drawing/2014/main" id="{89971A95-001E-4516-BE12-054B772C482E}"/>
                </a:ext>
              </a:extLst>
            </p:cNvPr>
            <p:cNvSpPr txBox="1">
              <a:spLocks noChangeArrowheads="1"/>
            </p:cNvSpPr>
            <p:nvPr/>
          </p:nvSpPr>
          <p:spPr bwMode="auto">
            <a:xfrm>
              <a:off x="103604" y="0"/>
              <a:ext cx="362631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eaLnBrk="0" hangingPunct="0">
                <a:defRPr>
                  <a:solidFill>
                    <a:schemeClr val="tx1"/>
                  </a:solidFill>
                  <a:latin typeface="Calibri" panose="020F0502020204030204" pitchFamily="34" charset="0"/>
                  <a:ea typeface="宋体" panose="02010600030101010101" pitchFamily="2" charset="-122"/>
                </a:defRPr>
              </a:lvl1pPr>
              <a:lvl2pPr defTabSz="512763" eaLnBrk="0" hangingPunct="0">
                <a:defRPr>
                  <a:solidFill>
                    <a:schemeClr val="tx1"/>
                  </a:solidFill>
                  <a:latin typeface="Calibri" panose="020F0502020204030204" pitchFamily="34" charset="0"/>
                  <a:ea typeface="宋体" panose="02010600030101010101" pitchFamily="2" charset="-122"/>
                </a:defRPr>
              </a:lvl2pPr>
              <a:lvl3pPr defTabSz="512763" eaLnBrk="0" hangingPunct="0">
                <a:defRPr>
                  <a:solidFill>
                    <a:schemeClr val="tx1"/>
                  </a:solidFill>
                  <a:latin typeface="Calibri" panose="020F0502020204030204" pitchFamily="34" charset="0"/>
                  <a:ea typeface="宋体" panose="02010600030101010101" pitchFamily="2" charset="-122"/>
                </a:defRPr>
              </a:lvl3pPr>
              <a:lvl4pPr defTabSz="512763" eaLnBrk="0" hangingPunct="0">
                <a:defRPr>
                  <a:solidFill>
                    <a:schemeClr val="tx1"/>
                  </a:solidFill>
                  <a:latin typeface="Calibri" panose="020F0502020204030204" pitchFamily="34" charset="0"/>
                  <a:ea typeface="宋体" panose="02010600030101010101" pitchFamily="2" charset="-122"/>
                </a:defRPr>
              </a:lvl4pPr>
              <a:lvl5pPr defTabSz="512763" eaLnBrk="0" hangingPunct="0">
                <a:defRPr>
                  <a:solidFill>
                    <a:schemeClr val="tx1"/>
                  </a:solidFill>
                  <a:latin typeface="Calibri" panose="020F0502020204030204" pitchFamily="34" charset="0"/>
                  <a:ea typeface="宋体" panose="02010600030101010101" pitchFamily="2" charset="-122"/>
                </a:defRPr>
              </a:lvl5pPr>
              <a:lvl6pPr marL="22844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b="1">
                  <a:solidFill>
                    <a:srgbClr val="007BC6"/>
                  </a:solidFill>
                </a:rPr>
                <a:t>BILL</a:t>
              </a:r>
              <a:endParaRPr lang="zh-CN" altLang="en-US" sz="1100" b="1">
                <a:solidFill>
                  <a:srgbClr val="007BC6"/>
                </a:solidFill>
              </a:endParaRPr>
            </a:p>
          </p:txBody>
        </p:sp>
        <p:cxnSp>
          <p:nvCxnSpPr>
            <p:cNvPr id="7" name="直接连接符 120">
              <a:extLst>
                <a:ext uri="{FF2B5EF4-FFF2-40B4-BE49-F238E27FC236}">
                  <a16:creationId xmlns:a16="http://schemas.microsoft.com/office/drawing/2014/main" id="{CB17DEDF-A8D8-4A02-8785-2A593C8B62F0}"/>
                </a:ext>
              </a:extLst>
            </p:cNvPr>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8" name="组合 22">
            <a:extLst>
              <a:ext uri="{FF2B5EF4-FFF2-40B4-BE49-F238E27FC236}">
                <a16:creationId xmlns:a16="http://schemas.microsoft.com/office/drawing/2014/main" id="{B9553FFE-FA73-4D71-9FC7-323DBDFBC81B}"/>
              </a:ext>
            </a:extLst>
          </p:cNvPr>
          <p:cNvGrpSpPr>
            <a:grpSpLocks/>
          </p:cNvGrpSpPr>
          <p:nvPr/>
        </p:nvGrpSpPr>
        <p:grpSpPr bwMode="auto">
          <a:xfrm>
            <a:off x="6072188" y="3503613"/>
            <a:ext cx="4911725" cy="1087437"/>
            <a:chOff x="-1" y="0"/>
            <a:chExt cx="4914664" cy="1087029"/>
          </a:xfrm>
        </p:grpSpPr>
        <p:sp>
          <p:nvSpPr>
            <p:cNvPr id="9" name="矩形 13">
              <a:extLst>
                <a:ext uri="{FF2B5EF4-FFF2-40B4-BE49-F238E27FC236}">
                  <a16:creationId xmlns:a16="http://schemas.microsoft.com/office/drawing/2014/main" id="{A481611B-AEBC-40C4-AF37-D17112CD6406}"/>
                </a:ext>
              </a:extLst>
            </p:cNvPr>
            <p:cNvSpPr>
              <a:spLocks noChangeArrowheads="1"/>
            </p:cNvSpPr>
            <p:nvPr/>
          </p:nvSpPr>
          <p:spPr bwMode="auto">
            <a:xfrm>
              <a:off x="-1" y="207586"/>
              <a:ext cx="4914664" cy="87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marL="22844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C</a:t>
              </a:r>
              <a:r>
                <a:rPr lang="en-US" altLang="zh-CN" dirty="0"/>
                <a:t>hoose </a:t>
              </a:r>
              <a:r>
                <a:rPr lang="en-US" altLang="zh-CN" dirty="0" err="1"/>
                <a:t>Weibull</a:t>
              </a:r>
              <a:r>
                <a:rPr lang="zh-CN" altLang="en-US" dirty="0"/>
                <a:t> </a:t>
              </a:r>
              <a:r>
                <a:rPr lang="en-US" altLang="zh-CN" dirty="0"/>
                <a:t>distribution</a:t>
              </a:r>
              <a:r>
                <a:rPr lang="zh-CN" altLang="en-US" dirty="0"/>
                <a:t> </a:t>
              </a:r>
              <a:r>
                <a:rPr lang="en-US" altLang="zh-CN" dirty="0"/>
                <a:t>to predict future bond yields</a:t>
              </a:r>
              <a:r>
                <a:rPr lang="zh-CN" altLang="en-US" dirty="0"/>
                <a:t> </a:t>
              </a:r>
              <a:r>
                <a:rPr lang="en-US" altLang="zh-CN" dirty="0"/>
                <a:t>by</a:t>
              </a:r>
              <a:r>
                <a:rPr lang="zh-CN" altLang="en-US" dirty="0"/>
                <a:t> </a:t>
              </a:r>
              <a:r>
                <a:rPr lang="en-US" altLang="zh-CN" dirty="0"/>
                <a:t>fitting</a:t>
              </a:r>
              <a:r>
                <a:rPr lang="zh-CN" altLang="en-US" dirty="0"/>
                <a:t> </a:t>
              </a:r>
              <a:r>
                <a:rPr lang="en-US" altLang="zh-CN" dirty="0"/>
                <a:t>with</a:t>
              </a:r>
              <a:r>
                <a:rPr lang="zh-CN" altLang="en-US" dirty="0"/>
                <a:t> </a:t>
              </a:r>
              <a:r>
                <a:rPr lang="en-US" altLang="zh-CN" dirty="0"/>
                <a:t>historical</a:t>
              </a:r>
              <a:r>
                <a:rPr lang="zh-CN" altLang="en-US" dirty="0"/>
                <a:t> </a:t>
              </a:r>
              <a:r>
                <a:rPr lang="en-US" altLang="zh-CN" dirty="0"/>
                <a:t>data.</a:t>
              </a:r>
              <a:endParaRPr lang="zh-CN" altLang="zh-CN" dirty="0"/>
            </a:p>
          </p:txBody>
        </p:sp>
        <p:sp>
          <p:nvSpPr>
            <p:cNvPr id="10" name="文本框 83">
              <a:extLst>
                <a:ext uri="{FF2B5EF4-FFF2-40B4-BE49-F238E27FC236}">
                  <a16:creationId xmlns:a16="http://schemas.microsoft.com/office/drawing/2014/main" id="{929F0855-74E4-4B75-B497-2D5C3391B1A7}"/>
                </a:ext>
              </a:extLst>
            </p:cNvPr>
            <p:cNvSpPr txBox="1">
              <a:spLocks noChangeArrowheads="1"/>
            </p:cNvSpPr>
            <p:nvPr/>
          </p:nvSpPr>
          <p:spPr bwMode="auto">
            <a:xfrm>
              <a:off x="103604" y="0"/>
              <a:ext cx="540856" cy="26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anose="020F0502020204030204" pitchFamily="34" charset="0"/>
                  <a:ea typeface="宋体" panose="02010600030101010101" pitchFamily="2" charset="-122"/>
                </a:defRPr>
              </a:lvl1pPr>
              <a:lvl2pPr defTabSz="512763" eaLnBrk="0" hangingPunct="0">
                <a:defRPr>
                  <a:solidFill>
                    <a:schemeClr val="tx1"/>
                  </a:solidFill>
                  <a:latin typeface="Calibri" panose="020F0502020204030204" pitchFamily="34" charset="0"/>
                  <a:ea typeface="宋体" panose="02010600030101010101" pitchFamily="2" charset="-122"/>
                </a:defRPr>
              </a:lvl2pPr>
              <a:lvl3pPr defTabSz="512763" eaLnBrk="0" hangingPunct="0">
                <a:defRPr>
                  <a:solidFill>
                    <a:schemeClr val="tx1"/>
                  </a:solidFill>
                  <a:latin typeface="Calibri" panose="020F0502020204030204" pitchFamily="34" charset="0"/>
                  <a:ea typeface="宋体" panose="02010600030101010101" pitchFamily="2" charset="-122"/>
                </a:defRPr>
              </a:lvl3pPr>
              <a:lvl4pPr defTabSz="512763" eaLnBrk="0" hangingPunct="0">
                <a:defRPr>
                  <a:solidFill>
                    <a:schemeClr val="tx1"/>
                  </a:solidFill>
                  <a:latin typeface="Calibri" panose="020F0502020204030204" pitchFamily="34" charset="0"/>
                  <a:ea typeface="宋体" panose="02010600030101010101" pitchFamily="2" charset="-122"/>
                </a:defRPr>
              </a:lvl4pPr>
              <a:lvl5pPr defTabSz="512763" eaLnBrk="0" hangingPunct="0">
                <a:defRPr>
                  <a:solidFill>
                    <a:schemeClr val="tx1"/>
                  </a:solidFill>
                  <a:latin typeface="Calibri" panose="020F0502020204030204" pitchFamily="34" charset="0"/>
                  <a:ea typeface="宋体" panose="02010600030101010101" pitchFamily="2" charset="-122"/>
                </a:defRPr>
              </a:lvl5pPr>
              <a:lvl6pPr marL="22844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b="1">
                  <a:solidFill>
                    <a:srgbClr val="007BC6"/>
                  </a:solidFill>
                </a:rPr>
                <a:t>BOND</a:t>
              </a:r>
              <a:endParaRPr lang="zh-CN" altLang="en-US" sz="1100" b="1">
                <a:solidFill>
                  <a:srgbClr val="007BC6"/>
                </a:solidFill>
              </a:endParaRPr>
            </a:p>
          </p:txBody>
        </p:sp>
        <p:cxnSp>
          <p:nvCxnSpPr>
            <p:cNvPr id="11" name="直接连接符 120">
              <a:extLst>
                <a:ext uri="{FF2B5EF4-FFF2-40B4-BE49-F238E27FC236}">
                  <a16:creationId xmlns:a16="http://schemas.microsoft.com/office/drawing/2014/main" id="{0A84B4C3-2A91-4AA4-A0CF-4A1E3D56CDC3}"/>
                </a:ext>
              </a:extLst>
            </p:cNvPr>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12" name="组合 26">
            <a:extLst>
              <a:ext uri="{FF2B5EF4-FFF2-40B4-BE49-F238E27FC236}">
                <a16:creationId xmlns:a16="http://schemas.microsoft.com/office/drawing/2014/main" id="{CCFE412A-4B6B-4923-B2D8-7B1C6358CCE7}"/>
              </a:ext>
            </a:extLst>
          </p:cNvPr>
          <p:cNvGrpSpPr>
            <a:grpSpLocks/>
          </p:cNvGrpSpPr>
          <p:nvPr/>
        </p:nvGrpSpPr>
        <p:grpSpPr bwMode="auto">
          <a:xfrm>
            <a:off x="6072188" y="4621213"/>
            <a:ext cx="4738687" cy="1087437"/>
            <a:chOff x="0" y="0"/>
            <a:chExt cx="4740955" cy="1088389"/>
          </a:xfrm>
        </p:grpSpPr>
        <p:sp>
          <p:nvSpPr>
            <p:cNvPr id="13" name="矩形 13">
              <a:extLst>
                <a:ext uri="{FF2B5EF4-FFF2-40B4-BE49-F238E27FC236}">
                  <a16:creationId xmlns:a16="http://schemas.microsoft.com/office/drawing/2014/main" id="{50E88003-05E0-4113-AFAB-FB9CFEC7C6DF}"/>
                </a:ext>
              </a:extLst>
            </p:cNvPr>
            <p:cNvSpPr>
              <a:spLocks noChangeArrowheads="1"/>
            </p:cNvSpPr>
            <p:nvPr/>
          </p:nvSpPr>
          <p:spPr bwMode="auto">
            <a:xfrm>
              <a:off x="0" y="207586"/>
              <a:ext cx="4740955" cy="880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marL="22844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C</a:t>
              </a:r>
              <a:r>
                <a:rPr lang="en-US" altLang="zh-CN" dirty="0"/>
                <a:t>hoose normal</a:t>
              </a:r>
              <a:r>
                <a:rPr lang="zh-CN" altLang="en-US" dirty="0"/>
                <a:t> </a:t>
              </a:r>
              <a:r>
                <a:rPr lang="en-US" altLang="zh-CN" dirty="0"/>
                <a:t>distribution</a:t>
              </a:r>
              <a:r>
                <a:rPr lang="zh-CN" altLang="en-US" dirty="0"/>
                <a:t> </a:t>
              </a:r>
              <a:r>
                <a:rPr lang="en-US" altLang="zh-CN" dirty="0"/>
                <a:t>to predict future equity yields</a:t>
              </a:r>
              <a:r>
                <a:rPr lang="zh-CN" altLang="en-US" dirty="0"/>
                <a:t> </a:t>
              </a:r>
              <a:r>
                <a:rPr lang="en-US" altLang="zh-CN" dirty="0"/>
                <a:t>by</a:t>
              </a:r>
              <a:r>
                <a:rPr lang="zh-CN" altLang="en-US" dirty="0"/>
                <a:t> </a:t>
              </a:r>
              <a:r>
                <a:rPr lang="en-US" altLang="zh-CN" dirty="0"/>
                <a:t>fitting</a:t>
              </a:r>
              <a:r>
                <a:rPr lang="zh-CN" altLang="en-US" dirty="0"/>
                <a:t> </a:t>
              </a:r>
              <a:r>
                <a:rPr lang="en-US" altLang="zh-CN" dirty="0"/>
                <a:t>with</a:t>
              </a:r>
              <a:r>
                <a:rPr lang="zh-CN" altLang="en-US" dirty="0"/>
                <a:t> </a:t>
              </a:r>
              <a:r>
                <a:rPr lang="en-US" altLang="zh-CN" dirty="0"/>
                <a:t>historical</a:t>
              </a:r>
              <a:r>
                <a:rPr lang="zh-CN" altLang="en-US" dirty="0"/>
                <a:t> </a:t>
              </a:r>
              <a:r>
                <a:rPr lang="en-US" altLang="zh-CN" dirty="0"/>
                <a:t>data.</a:t>
              </a:r>
              <a:endParaRPr lang="zh-CN" altLang="zh-CN" dirty="0"/>
            </a:p>
          </p:txBody>
        </p:sp>
        <p:sp>
          <p:nvSpPr>
            <p:cNvPr id="14" name="文本框 83">
              <a:extLst>
                <a:ext uri="{FF2B5EF4-FFF2-40B4-BE49-F238E27FC236}">
                  <a16:creationId xmlns:a16="http://schemas.microsoft.com/office/drawing/2014/main" id="{8691F520-CBB3-4091-8ACA-0955962DFA0D}"/>
                </a:ext>
              </a:extLst>
            </p:cNvPr>
            <p:cNvSpPr txBox="1">
              <a:spLocks noChangeArrowheads="1"/>
            </p:cNvSpPr>
            <p:nvPr/>
          </p:nvSpPr>
          <p:spPr bwMode="auto">
            <a:xfrm>
              <a:off x="103604" y="0"/>
              <a:ext cx="622584" cy="26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anose="020F0502020204030204" pitchFamily="34" charset="0"/>
                  <a:ea typeface="宋体" panose="02010600030101010101" pitchFamily="2" charset="-122"/>
                </a:defRPr>
              </a:lvl1pPr>
              <a:lvl2pPr defTabSz="512763" eaLnBrk="0" hangingPunct="0">
                <a:defRPr>
                  <a:solidFill>
                    <a:schemeClr val="tx1"/>
                  </a:solidFill>
                  <a:latin typeface="Calibri" panose="020F0502020204030204" pitchFamily="34" charset="0"/>
                  <a:ea typeface="宋体" panose="02010600030101010101" pitchFamily="2" charset="-122"/>
                </a:defRPr>
              </a:lvl2pPr>
              <a:lvl3pPr defTabSz="512763" eaLnBrk="0" hangingPunct="0">
                <a:defRPr>
                  <a:solidFill>
                    <a:schemeClr val="tx1"/>
                  </a:solidFill>
                  <a:latin typeface="Calibri" panose="020F0502020204030204" pitchFamily="34" charset="0"/>
                  <a:ea typeface="宋体" panose="02010600030101010101" pitchFamily="2" charset="-122"/>
                </a:defRPr>
              </a:lvl3pPr>
              <a:lvl4pPr defTabSz="512763" eaLnBrk="0" hangingPunct="0">
                <a:defRPr>
                  <a:solidFill>
                    <a:schemeClr val="tx1"/>
                  </a:solidFill>
                  <a:latin typeface="Calibri" panose="020F0502020204030204" pitchFamily="34" charset="0"/>
                  <a:ea typeface="宋体" panose="02010600030101010101" pitchFamily="2" charset="-122"/>
                </a:defRPr>
              </a:lvl4pPr>
              <a:lvl5pPr defTabSz="512763" eaLnBrk="0" hangingPunct="0">
                <a:defRPr>
                  <a:solidFill>
                    <a:schemeClr val="tx1"/>
                  </a:solidFill>
                  <a:latin typeface="Calibri" panose="020F0502020204030204" pitchFamily="34" charset="0"/>
                  <a:ea typeface="宋体" panose="02010600030101010101" pitchFamily="2" charset="-122"/>
                </a:defRPr>
              </a:lvl5pPr>
              <a:lvl6pPr marL="22844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b="1">
                  <a:solidFill>
                    <a:srgbClr val="007BC6"/>
                  </a:solidFill>
                </a:rPr>
                <a:t>EQUITY</a:t>
              </a:r>
              <a:endParaRPr lang="zh-CN" altLang="en-US" sz="1100" b="1">
                <a:solidFill>
                  <a:srgbClr val="007BC6"/>
                </a:solidFill>
              </a:endParaRPr>
            </a:p>
          </p:txBody>
        </p:sp>
        <p:cxnSp>
          <p:nvCxnSpPr>
            <p:cNvPr id="15" name="直接连接符 120">
              <a:extLst>
                <a:ext uri="{FF2B5EF4-FFF2-40B4-BE49-F238E27FC236}">
                  <a16:creationId xmlns:a16="http://schemas.microsoft.com/office/drawing/2014/main" id="{E921A942-7E79-4EEF-9384-A6B03098A0FD}"/>
                </a:ext>
              </a:extLst>
            </p:cNvPr>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16" name="组合 30">
            <a:extLst>
              <a:ext uri="{FF2B5EF4-FFF2-40B4-BE49-F238E27FC236}">
                <a16:creationId xmlns:a16="http://schemas.microsoft.com/office/drawing/2014/main" id="{3AEC1A61-5FDD-4DE5-9002-122F8D1EB966}"/>
              </a:ext>
            </a:extLst>
          </p:cNvPr>
          <p:cNvGrpSpPr>
            <a:grpSpLocks/>
          </p:cNvGrpSpPr>
          <p:nvPr/>
        </p:nvGrpSpPr>
        <p:grpSpPr bwMode="auto">
          <a:xfrm>
            <a:off x="1392238" y="1430895"/>
            <a:ext cx="7400925" cy="461963"/>
            <a:chOff x="103520" y="-64549"/>
            <a:chExt cx="7399449" cy="461892"/>
          </a:xfrm>
        </p:grpSpPr>
        <p:sp>
          <p:nvSpPr>
            <p:cNvPr id="17" name="文本框 83">
              <a:extLst>
                <a:ext uri="{FF2B5EF4-FFF2-40B4-BE49-F238E27FC236}">
                  <a16:creationId xmlns:a16="http://schemas.microsoft.com/office/drawing/2014/main" id="{6E3FFC42-E0FD-4A0D-9F3E-86455A86CDDD}"/>
                </a:ext>
              </a:extLst>
            </p:cNvPr>
            <p:cNvSpPr txBox="1">
              <a:spLocks noChangeArrowheads="1"/>
            </p:cNvSpPr>
            <p:nvPr/>
          </p:nvSpPr>
          <p:spPr bwMode="auto">
            <a:xfrm>
              <a:off x="103520" y="-64549"/>
              <a:ext cx="7399449" cy="46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eaLnBrk="0" hangingPunct="0">
                <a:defRPr>
                  <a:solidFill>
                    <a:schemeClr val="tx1"/>
                  </a:solidFill>
                  <a:latin typeface="Calibri" panose="020F0502020204030204" pitchFamily="34" charset="0"/>
                  <a:ea typeface="宋体" panose="02010600030101010101" pitchFamily="2" charset="-122"/>
                </a:defRPr>
              </a:lvl1pPr>
              <a:lvl2pPr defTabSz="512763" eaLnBrk="0" hangingPunct="0">
                <a:defRPr>
                  <a:solidFill>
                    <a:schemeClr val="tx1"/>
                  </a:solidFill>
                  <a:latin typeface="Calibri" panose="020F0502020204030204" pitchFamily="34" charset="0"/>
                  <a:ea typeface="宋体" panose="02010600030101010101" pitchFamily="2" charset="-122"/>
                </a:defRPr>
              </a:lvl2pPr>
              <a:lvl3pPr defTabSz="512763" eaLnBrk="0" hangingPunct="0">
                <a:defRPr>
                  <a:solidFill>
                    <a:schemeClr val="tx1"/>
                  </a:solidFill>
                  <a:latin typeface="Calibri" panose="020F0502020204030204" pitchFamily="34" charset="0"/>
                  <a:ea typeface="宋体" panose="02010600030101010101" pitchFamily="2" charset="-122"/>
                </a:defRPr>
              </a:lvl3pPr>
              <a:lvl4pPr defTabSz="512763" eaLnBrk="0" hangingPunct="0">
                <a:defRPr>
                  <a:solidFill>
                    <a:schemeClr val="tx1"/>
                  </a:solidFill>
                  <a:latin typeface="Calibri" panose="020F0502020204030204" pitchFamily="34" charset="0"/>
                  <a:ea typeface="宋体" panose="02010600030101010101" pitchFamily="2" charset="-122"/>
                </a:defRPr>
              </a:lvl4pPr>
              <a:lvl5pPr defTabSz="512763" eaLnBrk="0" hangingPunct="0">
                <a:defRPr>
                  <a:solidFill>
                    <a:schemeClr val="tx1"/>
                  </a:solidFill>
                  <a:latin typeface="Calibri" panose="020F0502020204030204" pitchFamily="34" charset="0"/>
                  <a:ea typeface="宋体" panose="02010600030101010101" pitchFamily="2" charset="-122"/>
                </a:defRPr>
              </a:lvl5pPr>
              <a:lvl6pPr marL="22844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chemeClr val="accent1"/>
                  </a:solidFill>
                </a:rPr>
                <a:t>Choose the data in recent 20 years</a:t>
              </a:r>
              <a:r>
                <a:rPr lang="zh-CN" altLang="zh-CN" sz="2400" b="1">
                  <a:solidFill>
                    <a:schemeClr val="accent1"/>
                  </a:solidFill>
                </a:rPr>
                <a:t> </a:t>
              </a:r>
              <a:r>
                <a:rPr lang="en-US" altLang="zh-CN" sz="2400" b="1">
                  <a:solidFill>
                    <a:schemeClr val="accent1"/>
                  </a:solidFill>
                </a:rPr>
                <a:t>to predict yield</a:t>
              </a:r>
              <a:r>
                <a:rPr lang="zh-CN" altLang="en-US" sz="2400" b="1">
                  <a:solidFill>
                    <a:schemeClr val="accent1"/>
                  </a:solidFill>
                </a:rPr>
                <a:t> </a:t>
              </a:r>
              <a:r>
                <a:rPr lang="en-US" altLang="zh-CN" sz="2400" b="1">
                  <a:solidFill>
                    <a:schemeClr val="accent1"/>
                  </a:solidFill>
                </a:rPr>
                <a:t>rates</a:t>
              </a:r>
              <a:r>
                <a:rPr lang="zh-CN" altLang="zh-CN" sz="2400" b="1">
                  <a:solidFill>
                    <a:schemeClr val="accent1"/>
                  </a:solidFill>
                </a:rPr>
                <a:t> </a:t>
              </a:r>
              <a:r>
                <a:rPr lang="zh-CN" altLang="en-US" sz="2400" b="1">
                  <a:solidFill>
                    <a:schemeClr val="accent1"/>
                  </a:solidFill>
                </a:rPr>
                <a:t>  </a:t>
              </a:r>
            </a:p>
          </p:txBody>
        </p:sp>
        <p:cxnSp>
          <p:nvCxnSpPr>
            <p:cNvPr id="18" name="直接连接符 120">
              <a:extLst>
                <a:ext uri="{FF2B5EF4-FFF2-40B4-BE49-F238E27FC236}">
                  <a16:creationId xmlns:a16="http://schemas.microsoft.com/office/drawing/2014/main" id="{26FF835E-7623-42CC-B0F0-44B65B754722}"/>
                </a:ext>
              </a:extLst>
            </p:cNvPr>
            <p:cNvCxnSpPr>
              <a:cxnSpLocks noChangeShapeType="1"/>
            </p:cNvCxnSpPr>
            <p:nvPr/>
          </p:nvCxnSpPr>
          <p:spPr bwMode="auto">
            <a:xfrm flipH="1">
              <a:off x="103520" y="-20601"/>
              <a:ext cx="84" cy="351652"/>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pic>
        <p:nvPicPr>
          <p:cNvPr id="19" name="图片 2">
            <a:extLst>
              <a:ext uri="{FF2B5EF4-FFF2-40B4-BE49-F238E27FC236}">
                <a16:creationId xmlns:a16="http://schemas.microsoft.com/office/drawing/2014/main" id="{2F20182B-3408-48A4-9AA5-637A05B04A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088" y="2130425"/>
            <a:ext cx="5103812"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685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2">
            <a:extLst>
              <a:ext uri="{FF2B5EF4-FFF2-40B4-BE49-F238E27FC236}">
                <a16:creationId xmlns:a16="http://schemas.microsoft.com/office/drawing/2014/main" id="{C6A30DE3-8A4F-45CE-A5AB-8E071F38B603}"/>
              </a:ext>
            </a:extLst>
          </p:cNvPr>
          <p:cNvSpPr txBox="1">
            <a:spLocks noChangeArrowheads="1"/>
          </p:cNvSpPr>
          <p:nvPr/>
        </p:nvSpPr>
        <p:spPr bwMode="auto">
          <a:xfrm>
            <a:off x="1392238" y="668338"/>
            <a:ext cx="39561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marL="22844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rgbClr val="000000"/>
                </a:solidFill>
              </a:rPr>
              <a:t>Capital-Based Product </a:t>
            </a:r>
          </a:p>
        </p:txBody>
      </p:sp>
      <p:grpSp>
        <p:nvGrpSpPr>
          <p:cNvPr id="3" name="组合 5">
            <a:extLst>
              <a:ext uri="{FF2B5EF4-FFF2-40B4-BE49-F238E27FC236}">
                <a16:creationId xmlns:a16="http://schemas.microsoft.com/office/drawing/2014/main" id="{88F89A90-F97D-4F8C-826D-4A63BA118235}"/>
              </a:ext>
            </a:extLst>
          </p:cNvPr>
          <p:cNvGrpSpPr>
            <a:grpSpLocks/>
          </p:cNvGrpSpPr>
          <p:nvPr/>
        </p:nvGrpSpPr>
        <p:grpSpPr bwMode="auto">
          <a:xfrm>
            <a:off x="2043113" y="2968625"/>
            <a:ext cx="8120062" cy="1455738"/>
            <a:chOff x="0" y="0"/>
            <a:chExt cx="8120458" cy="877887"/>
          </a:xfrm>
        </p:grpSpPr>
        <p:sp>
          <p:nvSpPr>
            <p:cNvPr id="4" name="任意多边形 6">
              <a:extLst>
                <a:ext uri="{FF2B5EF4-FFF2-40B4-BE49-F238E27FC236}">
                  <a16:creationId xmlns:a16="http://schemas.microsoft.com/office/drawing/2014/main" id="{58206A6F-2D31-42C9-A82A-41E45A833130}"/>
                </a:ext>
              </a:extLst>
            </p:cNvPr>
            <p:cNvSpPr>
              <a:spLocks noChangeArrowheads="1"/>
            </p:cNvSpPr>
            <p:nvPr/>
          </p:nvSpPr>
          <p:spPr bwMode="auto">
            <a:xfrm>
              <a:off x="0" y="0"/>
              <a:ext cx="2194718" cy="877887"/>
            </a:xfrm>
            <a:custGeom>
              <a:avLst/>
              <a:gdLst>
                <a:gd name="T0" fmla="*/ 0 w 2194718"/>
                <a:gd name="T1" fmla="*/ 0 h 877887"/>
                <a:gd name="T2" fmla="*/ 1755775 w 2194718"/>
                <a:gd name="T3" fmla="*/ 0 h 877887"/>
                <a:gd name="T4" fmla="*/ 2194718 w 2194718"/>
                <a:gd name="T5" fmla="*/ 438944 h 877887"/>
                <a:gd name="T6" fmla="*/ 1755775 w 2194718"/>
                <a:gd name="T7" fmla="*/ 877887 h 877887"/>
                <a:gd name="T8" fmla="*/ 0 w 2194718"/>
                <a:gd name="T9" fmla="*/ 877887 h 877887"/>
                <a:gd name="T10" fmla="*/ 438944 w 2194718"/>
                <a:gd name="T11" fmla="*/ 438944 h 877887"/>
                <a:gd name="T12" fmla="*/ 0 w 2194718"/>
                <a:gd name="T13" fmla="*/ 0 h 877887"/>
              </a:gdLst>
              <a:ahLst/>
              <a:cxnLst>
                <a:cxn ang="0">
                  <a:pos x="T0" y="T1"/>
                </a:cxn>
                <a:cxn ang="0">
                  <a:pos x="T2" y="T3"/>
                </a:cxn>
                <a:cxn ang="0">
                  <a:pos x="T4" y="T5"/>
                </a:cxn>
                <a:cxn ang="0">
                  <a:pos x="T6" y="T7"/>
                </a:cxn>
                <a:cxn ang="0">
                  <a:pos x="T8" y="T9"/>
                </a:cxn>
                <a:cxn ang="0">
                  <a:pos x="T10" y="T11"/>
                </a:cxn>
                <a:cxn ang="0">
                  <a:pos x="T12" y="T13"/>
                </a:cxn>
              </a:cxnLst>
              <a:rect l="0" t="0" r="r" b="b"/>
              <a:pathLst>
                <a:path w="2194718" h="877887">
                  <a:moveTo>
                    <a:pt x="0" y="0"/>
                  </a:moveTo>
                  <a:lnTo>
                    <a:pt x="1755775" y="0"/>
                  </a:lnTo>
                  <a:lnTo>
                    <a:pt x="2194718" y="438944"/>
                  </a:lnTo>
                  <a:lnTo>
                    <a:pt x="1755775" y="877887"/>
                  </a:lnTo>
                  <a:lnTo>
                    <a:pt x="0" y="877887"/>
                  </a:lnTo>
                  <a:lnTo>
                    <a:pt x="438944" y="438944"/>
                  </a:lnTo>
                  <a:lnTo>
                    <a:pt x="0" y="0"/>
                  </a:lnTo>
                  <a:close/>
                </a:path>
              </a:pathLst>
            </a:custGeom>
            <a:solidFill>
              <a:srgbClr val="1C2E48"/>
            </a:solidFill>
            <a:ln w="12700">
              <a:solidFill>
                <a:srgbClr val="FFFFFF"/>
              </a:solidFill>
              <a:round/>
              <a:headEnd/>
              <a:tailEnd/>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marL="22844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 name="任意多边形 7">
              <a:extLst>
                <a:ext uri="{FF2B5EF4-FFF2-40B4-BE49-F238E27FC236}">
                  <a16:creationId xmlns:a16="http://schemas.microsoft.com/office/drawing/2014/main" id="{9023E130-C284-41B8-85DA-D53B2F686DBC}"/>
                </a:ext>
              </a:extLst>
            </p:cNvPr>
            <p:cNvSpPr>
              <a:spLocks noChangeArrowheads="1"/>
            </p:cNvSpPr>
            <p:nvPr/>
          </p:nvSpPr>
          <p:spPr bwMode="auto">
            <a:xfrm>
              <a:off x="1975247" y="0"/>
              <a:ext cx="2194718" cy="877887"/>
            </a:xfrm>
            <a:custGeom>
              <a:avLst/>
              <a:gdLst>
                <a:gd name="T0" fmla="*/ 0 w 2194718"/>
                <a:gd name="T1" fmla="*/ 0 h 877887"/>
                <a:gd name="T2" fmla="*/ 1755775 w 2194718"/>
                <a:gd name="T3" fmla="*/ 0 h 877887"/>
                <a:gd name="T4" fmla="*/ 2194718 w 2194718"/>
                <a:gd name="T5" fmla="*/ 438944 h 877887"/>
                <a:gd name="T6" fmla="*/ 1755775 w 2194718"/>
                <a:gd name="T7" fmla="*/ 877887 h 877887"/>
                <a:gd name="T8" fmla="*/ 0 w 2194718"/>
                <a:gd name="T9" fmla="*/ 877887 h 877887"/>
                <a:gd name="T10" fmla="*/ 438944 w 2194718"/>
                <a:gd name="T11" fmla="*/ 438944 h 877887"/>
                <a:gd name="T12" fmla="*/ 0 w 2194718"/>
                <a:gd name="T13" fmla="*/ 0 h 877887"/>
              </a:gdLst>
              <a:ahLst/>
              <a:cxnLst>
                <a:cxn ang="0">
                  <a:pos x="T0" y="T1"/>
                </a:cxn>
                <a:cxn ang="0">
                  <a:pos x="T2" y="T3"/>
                </a:cxn>
                <a:cxn ang="0">
                  <a:pos x="T4" y="T5"/>
                </a:cxn>
                <a:cxn ang="0">
                  <a:pos x="T6" y="T7"/>
                </a:cxn>
                <a:cxn ang="0">
                  <a:pos x="T8" y="T9"/>
                </a:cxn>
                <a:cxn ang="0">
                  <a:pos x="T10" y="T11"/>
                </a:cxn>
                <a:cxn ang="0">
                  <a:pos x="T12" y="T13"/>
                </a:cxn>
              </a:cxnLst>
              <a:rect l="0" t="0" r="r" b="b"/>
              <a:pathLst>
                <a:path w="2194718" h="877887">
                  <a:moveTo>
                    <a:pt x="0" y="0"/>
                  </a:moveTo>
                  <a:lnTo>
                    <a:pt x="1755775" y="0"/>
                  </a:lnTo>
                  <a:lnTo>
                    <a:pt x="2194718" y="438944"/>
                  </a:lnTo>
                  <a:lnTo>
                    <a:pt x="1755775" y="877887"/>
                  </a:lnTo>
                  <a:lnTo>
                    <a:pt x="0" y="877887"/>
                  </a:lnTo>
                  <a:lnTo>
                    <a:pt x="438944" y="438944"/>
                  </a:lnTo>
                  <a:lnTo>
                    <a:pt x="0" y="0"/>
                  </a:lnTo>
                  <a:close/>
                </a:path>
              </a:pathLst>
            </a:custGeom>
            <a:solidFill>
              <a:srgbClr val="007BC6"/>
            </a:solidFill>
            <a:ln w="12700">
              <a:solidFill>
                <a:srgbClr val="FFFFFF"/>
              </a:solidFill>
              <a:round/>
              <a:headEnd/>
              <a:tailEnd/>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marL="22844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 name="任意多边形 8">
              <a:extLst>
                <a:ext uri="{FF2B5EF4-FFF2-40B4-BE49-F238E27FC236}">
                  <a16:creationId xmlns:a16="http://schemas.microsoft.com/office/drawing/2014/main" id="{2E80FD9D-20E7-4920-8158-1FD224E0F0E7}"/>
                </a:ext>
              </a:extLst>
            </p:cNvPr>
            <p:cNvSpPr>
              <a:spLocks noChangeArrowheads="1"/>
            </p:cNvSpPr>
            <p:nvPr/>
          </p:nvSpPr>
          <p:spPr bwMode="auto">
            <a:xfrm>
              <a:off x="3950494" y="0"/>
              <a:ext cx="2194718" cy="877887"/>
            </a:xfrm>
            <a:custGeom>
              <a:avLst/>
              <a:gdLst>
                <a:gd name="T0" fmla="*/ 0 w 2194718"/>
                <a:gd name="T1" fmla="*/ 0 h 877887"/>
                <a:gd name="T2" fmla="*/ 1755775 w 2194718"/>
                <a:gd name="T3" fmla="*/ 0 h 877887"/>
                <a:gd name="T4" fmla="*/ 2194718 w 2194718"/>
                <a:gd name="T5" fmla="*/ 438944 h 877887"/>
                <a:gd name="T6" fmla="*/ 1755775 w 2194718"/>
                <a:gd name="T7" fmla="*/ 877887 h 877887"/>
                <a:gd name="T8" fmla="*/ 0 w 2194718"/>
                <a:gd name="T9" fmla="*/ 877887 h 877887"/>
                <a:gd name="T10" fmla="*/ 438944 w 2194718"/>
                <a:gd name="T11" fmla="*/ 438944 h 877887"/>
                <a:gd name="T12" fmla="*/ 0 w 2194718"/>
                <a:gd name="T13" fmla="*/ 0 h 877887"/>
              </a:gdLst>
              <a:ahLst/>
              <a:cxnLst>
                <a:cxn ang="0">
                  <a:pos x="T0" y="T1"/>
                </a:cxn>
                <a:cxn ang="0">
                  <a:pos x="T2" y="T3"/>
                </a:cxn>
                <a:cxn ang="0">
                  <a:pos x="T4" y="T5"/>
                </a:cxn>
                <a:cxn ang="0">
                  <a:pos x="T6" y="T7"/>
                </a:cxn>
                <a:cxn ang="0">
                  <a:pos x="T8" y="T9"/>
                </a:cxn>
                <a:cxn ang="0">
                  <a:pos x="T10" y="T11"/>
                </a:cxn>
                <a:cxn ang="0">
                  <a:pos x="T12" y="T13"/>
                </a:cxn>
              </a:cxnLst>
              <a:rect l="0" t="0" r="r" b="b"/>
              <a:pathLst>
                <a:path w="2194718" h="877887">
                  <a:moveTo>
                    <a:pt x="0" y="0"/>
                  </a:moveTo>
                  <a:lnTo>
                    <a:pt x="1755775" y="0"/>
                  </a:lnTo>
                  <a:lnTo>
                    <a:pt x="2194718" y="438944"/>
                  </a:lnTo>
                  <a:lnTo>
                    <a:pt x="1755775" y="877887"/>
                  </a:lnTo>
                  <a:lnTo>
                    <a:pt x="0" y="877887"/>
                  </a:lnTo>
                  <a:lnTo>
                    <a:pt x="438944" y="438944"/>
                  </a:lnTo>
                  <a:lnTo>
                    <a:pt x="0" y="0"/>
                  </a:lnTo>
                  <a:close/>
                </a:path>
              </a:pathLst>
            </a:custGeom>
            <a:solidFill>
              <a:srgbClr val="225F74"/>
            </a:solidFill>
            <a:ln w="12700">
              <a:solidFill>
                <a:srgbClr val="FFFFFF"/>
              </a:solidFill>
              <a:round/>
              <a:headEnd/>
              <a:tailEnd/>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marL="22844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 name="任意多边形 9">
              <a:extLst>
                <a:ext uri="{FF2B5EF4-FFF2-40B4-BE49-F238E27FC236}">
                  <a16:creationId xmlns:a16="http://schemas.microsoft.com/office/drawing/2014/main" id="{36DA09CF-1875-4022-9938-0A3BC717115F}"/>
                </a:ext>
              </a:extLst>
            </p:cNvPr>
            <p:cNvSpPr>
              <a:spLocks noChangeArrowheads="1"/>
            </p:cNvSpPr>
            <p:nvPr/>
          </p:nvSpPr>
          <p:spPr bwMode="auto">
            <a:xfrm>
              <a:off x="5925740" y="0"/>
              <a:ext cx="2194718" cy="877887"/>
            </a:xfrm>
            <a:custGeom>
              <a:avLst/>
              <a:gdLst>
                <a:gd name="T0" fmla="*/ 0 w 2194718"/>
                <a:gd name="T1" fmla="*/ 0 h 877887"/>
                <a:gd name="T2" fmla="*/ 1755775 w 2194718"/>
                <a:gd name="T3" fmla="*/ 0 h 877887"/>
                <a:gd name="T4" fmla="*/ 2194718 w 2194718"/>
                <a:gd name="T5" fmla="*/ 438944 h 877887"/>
                <a:gd name="T6" fmla="*/ 1755775 w 2194718"/>
                <a:gd name="T7" fmla="*/ 877887 h 877887"/>
                <a:gd name="T8" fmla="*/ 0 w 2194718"/>
                <a:gd name="T9" fmla="*/ 877887 h 877887"/>
                <a:gd name="T10" fmla="*/ 438944 w 2194718"/>
                <a:gd name="T11" fmla="*/ 438944 h 877887"/>
                <a:gd name="T12" fmla="*/ 0 w 2194718"/>
                <a:gd name="T13" fmla="*/ 0 h 877887"/>
              </a:gdLst>
              <a:ahLst/>
              <a:cxnLst>
                <a:cxn ang="0">
                  <a:pos x="T0" y="T1"/>
                </a:cxn>
                <a:cxn ang="0">
                  <a:pos x="T2" y="T3"/>
                </a:cxn>
                <a:cxn ang="0">
                  <a:pos x="T4" y="T5"/>
                </a:cxn>
                <a:cxn ang="0">
                  <a:pos x="T6" y="T7"/>
                </a:cxn>
                <a:cxn ang="0">
                  <a:pos x="T8" y="T9"/>
                </a:cxn>
                <a:cxn ang="0">
                  <a:pos x="T10" y="T11"/>
                </a:cxn>
                <a:cxn ang="0">
                  <a:pos x="T12" y="T13"/>
                </a:cxn>
              </a:cxnLst>
              <a:rect l="0" t="0" r="r" b="b"/>
              <a:pathLst>
                <a:path w="2194718" h="877887">
                  <a:moveTo>
                    <a:pt x="0" y="0"/>
                  </a:moveTo>
                  <a:lnTo>
                    <a:pt x="1755775" y="0"/>
                  </a:lnTo>
                  <a:lnTo>
                    <a:pt x="2194718" y="438944"/>
                  </a:lnTo>
                  <a:lnTo>
                    <a:pt x="1755775" y="877887"/>
                  </a:lnTo>
                  <a:lnTo>
                    <a:pt x="0" y="877887"/>
                  </a:lnTo>
                  <a:lnTo>
                    <a:pt x="438944" y="438944"/>
                  </a:lnTo>
                  <a:lnTo>
                    <a:pt x="0" y="0"/>
                  </a:lnTo>
                  <a:close/>
                </a:path>
              </a:pathLst>
            </a:custGeom>
            <a:solidFill>
              <a:srgbClr val="2C3441"/>
            </a:solidFill>
            <a:ln w="12700">
              <a:solidFill>
                <a:srgbClr val="FFFFFF"/>
              </a:solidFill>
              <a:round/>
              <a:headEnd/>
              <a:tailEnd/>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marL="22844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8" name="组合 30">
            <a:extLst>
              <a:ext uri="{FF2B5EF4-FFF2-40B4-BE49-F238E27FC236}">
                <a16:creationId xmlns:a16="http://schemas.microsoft.com/office/drawing/2014/main" id="{22CAFC0E-BE2B-4FD6-B94A-8177C4193D3F}"/>
              </a:ext>
            </a:extLst>
          </p:cNvPr>
          <p:cNvGrpSpPr>
            <a:grpSpLocks/>
          </p:cNvGrpSpPr>
          <p:nvPr/>
        </p:nvGrpSpPr>
        <p:grpSpPr bwMode="auto">
          <a:xfrm>
            <a:off x="3489325" y="4572000"/>
            <a:ext cx="3773488" cy="2101850"/>
            <a:chOff x="-13252" y="0"/>
            <a:chExt cx="3772180" cy="2101858"/>
          </a:xfrm>
        </p:grpSpPr>
        <p:sp>
          <p:nvSpPr>
            <p:cNvPr id="9" name="矩形 13">
              <a:extLst>
                <a:ext uri="{FF2B5EF4-FFF2-40B4-BE49-F238E27FC236}">
                  <a16:creationId xmlns:a16="http://schemas.microsoft.com/office/drawing/2014/main" id="{D32B63EA-9939-4D14-8067-9B210484AFC9}"/>
                </a:ext>
              </a:extLst>
            </p:cNvPr>
            <p:cNvSpPr>
              <a:spLocks noChangeArrowheads="1"/>
            </p:cNvSpPr>
            <p:nvPr/>
          </p:nvSpPr>
          <p:spPr bwMode="auto">
            <a:xfrm>
              <a:off x="-13252" y="207586"/>
              <a:ext cx="3772180" cy="189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marL="22844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With</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the</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RPI</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growth</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expectations,</a:t>
              </a:r>
              <a:r>
                <a:rPr lang="en-US" altLang="zh-CN" sz="1600"/>
                <a:t> </a:t>
              </a:r>
              <a:r>
                <a:rPr lang="en-US" altLang="zh-CN" sz="1600">
                  <a:solidFill>
                    <a:srgbClr val="262626"/>
                  </a:solidFill>
                  <a:latin typeface="Arial" panose="020B0604020202020204" pitchFamily="34" charset="0"/>
                  <a:ea typeface="微软雅黑" panose="020B0503020204020204" pitchFamily="34" charset="-122"/>
                </a:rPr>
                <a:t>calculate</a:t>
              </a:r>
              <a:r>
                <a:rPr lang="zh-CN" altLang="en-US" sz="1600">
                  <a:solidFill>
                    <a:srgbClr val="262626"/>
                  </a:solidFill>
                  <a:latin typeface="Arial" panose="020B0604020202020204" pitchFamily="34" charset="0"/>
                  <a:ea typeface="微软雅黑" panose="020B0503020204020204" pitchFamily="34" charset="-122"/>
                </a:rPr>
                <a:t> </a:t>
              </a:r>
              <a:r>
                <a:rPr lang="en-US" altLang="zh-CN" sz="1600">
                  <a:solidFill>
                    <a:srgbClr val="262626"/>
                  </a:solidFill>
                  <a:latin typeface="Arial" panose="020B0604020202020204" pitchFamily="34" charset="0"/>
                  <a:ea typeface="微软雅黑" panose="020B0503020204020204" pitchFamily="34" charset="-122"/>
                </a:rPr>
                <a:t>three-year cumulative</a:t>
              </a:r>
              <a:r>
                <a:rPr lang="en-US" altLang="zh-CN" sz="1600"/>
                <a:t> </a:t>
              </a:r>
              <a:r>
                <a:rPr lang="en-US" altLang="zh-CN" sz="1600">
                  <a:solidFill>
                    <a:srgbClr val="262626"/>
                  </a:solidFill>
                  <a:latin typeface="Arial" panose="020B0604020202020204" pitchFamily="34" charset="0"/>
                  <a:ea typeface="微软雅黑" panose="020B0503020204020204" pitchFamily="34" charset="-122"/>
                </a:rPr>
                <a:t>guaranteed rate of return</a:t>
              </a:r>
              <a:r>
                <a:rPr lang="zh-CN" altLang="zh-CN" sz="1600">
                  <a:solidFill>
                    <a:srgbClr val="262626"/>
                  </a:solidFill>
                  <a:latin typeface="Arial" panose="020B0604020202020204" pitchFamily="34" charset="0"/>
                  <a:ea typeface="微软雅黑" panose="020B0503020204020204" pitchFamily="34" charset="-122"/>
                </a:rPr>
                <a:t> </a:t>
              </a:r>
              <a:r>
                <a:rPr lang="en-US" altLang="zh-CN" sz="1600">
                  <a:solidFill>
                    <a:srgbClr val="262626"/>
                  </a:solidFill>
                  <a:latin typeface="Arial" panose="020B0604020202020204" pitchFamily="34" charset="0"/>
                  <a:ea typeface="微软雅黑" panose="020B0503020204020204" pitchFamily="34" charset="-122"/>
                </a:rPr>
                <a:t>,which</a:t>
              </a:r>
              <a:r>
                <a:rPr lang="zh-CN" altLang="en-US" sz="1600">
                  <a:solidFill>
                    <a:srgbClr val="262626"/>
                  </a:solidFill>
                  <a:latin typeface="Arial" panose="020B0604020202020204" pitchFamily="34" charset="0"/>
                  <a:ea typeface="微软雅黑" panose="020B0503020204020204" pitchFamily="34" charset="-122"/>
                </a:rPr>
                <a:t> </a:t>
              </a:r>
              <a:r>
                <a:rPr lang="en-US" altLang="zh-CN" sz="1600">
                  <a:solidFill>
                    <a:srgbClr val="262626"/>
                  </a:solidFill>
                  <a:latin typeface="Arial" panose="020B0604020202020204" pitchFamily="34" charset="0"/>
                  <a:ea typeface="微软雅黑" panose="020B0503020204020204" pitchFamily="34" charset="-122"/>
                </a:rPr>
                <a:t>equals</a:t>
              </a:r>
              <a:r>
                <a:rPr lang="zh-CN" altLang="en-US" sz="1600">
                  <a:solidFill>
                    <a:srgbClr val="262626"/>
                  </a:solidFill>
                  <a:latin typeface="Arial" panose="020B0604020202020204" pitchFamily="34" charset="0"/>
                  <a:ea typeface="微软雅黑" panose="020B0503020204020204" pitchFamily="34" charset="-122"/>
                </a:rPr>
                <a:t> </a:t>
              </a:r>
              <a:r>
                <a:rPr lang="en-US" altLang="zh-CN" sz="1600">
                  <a:solidFill>
                    <a:srgbClr val="262626"/>
                  </a:solidFill>
                  <a:latin typeface="Arial" panose="020B0604020202020204" pitchFamily="34" charset="0"/>
                  <a:ea typeface="微软雅黑" panose="020B0503020204020204" pitchFamily="34" charset="-122"/>
                </a:rPr>
                <a:t>to</a:t>
              </a:r>
              <a:r>
                <a:rPr lang="zh-CN" altLang="en-US" sz="1600">
                  <a:solidFill>
                    <a:srgbClr val="262626"/>
                  </a:solidFill>
                  <a:latin typeface="Arial" panose="020B0604020202020204" pitchFamily="34" charset="0"/>
                  <a:ea typeface="微软雅黑" panose="020B0503020204020204" pitchFamily="34" charset="-122"/>
                </a:rPr>
                <a:t> </a:t>
              </a:r>
              <a:r>
                <a:rPr lang="en-US" altLang="zh-CN" sz="1600">
                  <a:solidFill>
                    <a:srgbClr val="262626"/>
                  </a:solidFill>
                  <a:latin typeface="Arial" panose="020B0604020202020204" pitchFamily="34" charset="0"/>
                  <a:ea typeface="微软雅黑" panose="020B0503020204020204" pitchFamily="34" charset="-122"/>
                </a:rPr>
                <a:t>1.149369.</a:t>
              </a:r>
              <a:endParaRPr lang="zh-CN" altLang="zh-CN" sz="1600">
                <a:solidFill>
                  <a:srgbClr val="262626"/>
                </a:solidFill>
                <a:latin typeface="Arial" panose="020B0604020202020204" pitchFamily="34" charset="0"/>
                <a:ea typeface="微软雅黑" panose="020B0503020204020204" pitchFamily="34" charset="-122"/>
              </a:endParaRPr>
            </a:p>
            <a:p>
              <a:pPr eaLnBrk="1" hangingPunct="1">
                <a:lnSpc>
                  <a:spcPct val="150000"/>
                </a:lnSpc>
              </a:pPr>
              <a:endPar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83">
              <a:extLst>
                <a:ext uri="{FF2B5EF4-FFF2-40B4-BE49-F238E27FC236}">
                  <a16:creationId xmlns:a16="http://schemas.microsoft.com/office/drawing/2014/main" id="{1F911F4A-187C-4424-8EB5-8849BDD9FAED}"/>
                </a:ext>
              </a:extLst>
            </p:cNvPr>
            <p:cNvSpPr txBox="1">
              <a:spLocks noChangeArrowheads="1"/>
            </p:cNvSpPr>
            <p:nvPr/>
          </p:nvSpPr>
          <p:spPr bwMode="auto">
            <a:xfrm>
              <a:off x="103604" y="0"/>
              <a:ext cx="1033898"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anose="020F0502020204030204" pitchFamily="34" charset="0"/>
                  <a:ea typeface="宋体" panose="02010600030101010101" pitchFamily="2" charset="-122"/>
                </a:defRPr>
              </a:lvl1pPr>
              <a:lvl2pPr defTabSz="512763" eaLnBrk="0" hangingPunct="0">
                <a:defRPr>
                  <a:solidFill>
                    <a:schemeClr val="tx1"/>
                  </a:solidFill>
                  <a:latin typeface="Calibri" panose="020F0502020204030204" pitchFamily="34" charset="0"/>
                  <a:ea typeface="宋体" panose="02010600030101010101" pitchFamily="2" charset="-122"/>
                </a:defRPr>
              </a:lvl2pPr>
              <a:lvl3pPr defTabSz="512763" eaLnBrk="0" hangingPunct="0">
                <a:defRPr>
                  <a:solidFill>
                    <a:schemeClr val="tx1"/>
                  </a:solidFill>
                  <a:latin typeface="Calibri" panose="020F0502020204030204" pitchFamily="34" charset="0"/>
                  <a:ea typeface="宋体" panose="02010600030101010101" pitchFamily="2" charset="-122"/>
                </a:defRPr>
              </a:lvl3pPr>
              <a:lvl4pPr defTabSz="512763" eaLnBrk="0" hangingPunct="0">
                <a:defRPr>
                  <a:solidFill>
                    <a:schemeClr val="tx1"/>
                  </a:solidFill>
                  <a:latin typeface="Calibri" panose="020F0502020204030204" pitchFamily="34" charset="0"/>
                  <a:ea typeface="宋体" panose="02010600030101010101" pitchFamily="2" charset="-122"/>
                </a:defRPr>
              </a:lvl4pPr>
              <a:lvl5pPr defTabSz="512763" eaLnBrk="0" hangingPunct="0">
                <a:defRPr>
                  <a:solidFill>
                    <a:schemeClr val="tx1"/>
                  </a:solidFill>
                  <a:latin typeface="Calibri" panose="020F0502020204030204" pitchFamily="34" charset="0"/>
                  <a:ea typeface="宋体" panose="02010600030101010101" pitchFamily="2" charset="-122"/>
                </a:defRPr>
              </a:lvl5pPr>
              <a:lvl6pPr marL="22844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b="1">
                  <a:solidFill>
                    <a:srgbClr val="007BC6"/>
                  </a:solidFill>
                </a:rPr>
                <a:t>EXPECTED RPI</a:t>
              </a:r>
              <a:endParaRPr lang="zh-CN" altLang="en-US" sz="1100" b="1">
                <a:solidFill>
                  <a:srgbClr val="007BC6"/>
                </a:solidFill>
              </a:endParaRPr>
            </a:p>
          </p:txBody>
        </p:sp>
        <p:cxnSp>
          <p:nvCxnSpPr>
            <p:cNvPr id="11" name="直接连接符 120">
              <a:extLst>
                <a:ext uri="{FF2B5EF4-FFF2-40B4-BE49-F238E27FC236}">
                  <a16:creationId xmlns:a16="http://schemas.microsoft.com/office/drawing/2014/main" id="{1C77CC30-A7B7-4E1C-8480-88365D21E533}"/>
                </a:ext>
              </a:extLst>
            </p:cNvPr>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12" name="组合 37">
            <a:extLst>
              <a:ext uri="{FF2B5EF4-FFF2-40B4-BE49-F238E27FC236}">
                <a16:creationId xmlns:a16="http://schemas.microsoft.com/office/drawing/2014/main" id="{5C62158C-E0C8-40C4-9BB5-856865C33809}"/>
              </a:ext>
            </a:extLst>
          </p:cNvPr>
          <p:cNvGrpSpPr>
            <a:grpSpLocks/>
          </p:cNvGrpSpPr>
          <p:nvPr/>
        </p:nvGrpSpPr>
        <p:grpSpPr bwMode="auto">
          <a:xfrm>
            <a:off x="7610475" y="4572000"/>
            <a:ext cx="4541838" cy="1363663"/>
            <a:chOff x="0" y="0"/>
            <a:chExt cx="3046360" cy="1362831"/>
          </a:xfrm>
        </p:grpSpPr>
        <p:sp>
          <p:nvSpPr>
            <p:cNvPr id="13" name="矩形 13">
              <a:extLst>
                <a:ext uri="{FF2B5EF4-FFF2-40B4-BE49-F238E27FC236}">
                  <a16:creationId xmlns:a16="http://schemas.microsoft.com/office/drawing/2014/main" id="{596B1417-C5E4-47CA-B457-FAF5C2ECC24D}"/>
                </a:ext>
              </a:extLst>
            </p:cNvPr>
            <p:cNvSpPr>
              <a:spLocks noChangeArrowheads="1"/>
            </p:cNvSpPr>
            <p:nvPr/>
          </p:nvSpPr>
          <p:spPr bwMode="auto">
            <a:xfrm>
              <a:off x="0" y="207586"/>
              <a:ext cx="3046360" cy="115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eaLnBrk="0" hangingPunct="0">
                <a:defRPr>
                  <a:solidFill>
                    <a:schemeClr val="tx1"/>
                  </a:solidFill>
                  <a:latin typeface="Calibri" panose="020F0502020204030204" pitchFamily="34" charset="0"/>
                  <a:ea typeface="宋体" panose="02010600030101010101" pitchFamily="2" charset="-122"/>
                </a:defRPr>
              </a:lvl1pPr>
              <a:lvl2pPr defTabSz="684213" eaLnBrk="0" hangingPunct="0">
                <a:defRPr>
                  <a:solidFill>
                    <a:schemeClr val="tx1"/>
                  </a:solidFill>
                  <a:latin typeface="Calibri" panose="020F0502020204030204" pitchFamily="34" charset="0"/>
                  <a:ea typeface="宋体" panose="02010600030101010101" pitchFamily="2" charset="-122"/>
                </a:defRPr>
              </a:lvl2pPr>
              <a:lvl3pPr defTabSz="684213" eaLnBrk="0" hangingPunct="0">
                <a:defRPr>
                  <a:solidFill>
                    <a:schemeClr val="tx1"/>
                  </a:solidFill>
                  <a:latin typeface="Calibri" panose="020F0502020204030204" pitchFamily="34" charset="0"/>
                  <a:ea typeface="宋体" panose="02010600030101010101" pitchFamily="2" charset="-122"/>
                </a:defRPr>
              </a:lvl3pPr>
              <a:lvl4pPr defTabSz="684213" eaLnBrk="0" hangingPunct="0">
                <a:defRPr>
                  <a:solidFill>
                    <a:schemeClr val="tx1"/>
                  </a:solidFill>
                  <a:latin typeface="Calibri" panose="020F0502020204030204" pitchFamily="34" charset="0"/>
                  <a:ea typeface="宋体" panose="02010600030101010101" pitchFamily="2" charset="-122"/>
                </a:defRPr>
              </a:lvl4pPr>
              <a:lvl5pPr defTabSz="684213" eaLnBrk="0" hangingPunct="0">
                <a:defRPr>
                  <a:solidFill>
                    <a:schemeClr val="tx1"/>
                  </a:solidFill>
                  <a:latin typeface="Calibri" panose="020F0502020204030204" pitchFamily="34" charset="0"/>
                  <a:ea typeface="宋体" panose="02010600030101010101" pitchFamily="2" charset="-122"/>
                </a:defRPr>
              </a:lvl5pPr>
              <a:lvl6pPr marL="22844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If</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the</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cumulative</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rate</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can</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not</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achieve</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the</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guaranteed</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rate</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of</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return</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,the</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capital</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is</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the</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difference; Otherwise,</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the</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capital</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is</a:t>
              </a:r>
              <a:r>
                <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600">
                  <a:solidFill>
                    <a:srgbClr val="262626"/>
                  </a:solidFill>
                  <a:latin typeface="Arial" panose="020B0604020202020204" pitchFamily="34" charset="0"/>
                  <a:ea typeface="微软雅黑" panose="020B0503020204020204" pitchFamily="34" charset="-122"/>
                  <a:sym typeface="Arial" panose="020B0604020202020204" pitchFamily="34" charset="0"/>
                </a:rPr>
                <a:t>zero.</a:t>
              </a:r>
              <a:endParaRPr lang="zh-CN" altLang="en-US" sz="160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83">
              <a:extLst>
                <a:ext uri="{FF2B5EF4-FFF2-40B4-BE49-F238E27FC236}">
                  <a16:creationId xmlns:a16="http://schemas.microsoft.com/office/drawing/2014/main" id="{C2312604-B0C5-4FE9-A2AD-21BA3CA78A7E}"/>
                </a:ext>
              </a:extLst>
            </p:cNvPr>
            <p:cNvSpPr txBox="1">
              <a:spLocks noChangeArrowheads="1"/>
            </p:cNvSpPr>
            <p:nvPr/>
          </p:nvSpPr>
          <p:spPr bwMode="auto">
            <a:xfrm>
              <a:off x="103604" y="0"/>
              <a:ext cx="732417" cy="26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anose="020F0502020204030204" pitchFamily="34" charset="0"/>
                  <a:ea typeface="宋体" panose="02010600030101010101" pitchFamily="2" charset="-122"/>
                </a:defRPr>
              </a:lvl1pPr>
              <a:lvl2pPr defTabSz="512763" eaLnBrk="0" hangingPunct="0">
                <a:defRPr>
                  <a:solidFill>
                    <a:schemeClr val="tx1"/>
                  </a:solidFill>
                  <a:latin typeface="Calibri" panose="020F0502020204030204" pitchFamily="34" charset="0"/>
                  <a:ea typeface="宋体" panose="02010600030101010101" pitchFamily="2" charset="-122"/>
                </a:defRPr>
              </a:lvl2pPr>
              <a:lvl3pPr defTabSz="512763" eaLnBrk="0" hangingPunct="0">
                <a:defRPr>
                  <a:solidFill>
                    <a:schemeClr val="tx1"/>
                  </a:solidFill>
                  <a:latin typeface="Calibri" panose="020F0502020204030204" pitchFamily="34" charset="0"/>
                  <a:ea typeface="宋体" panose="02010600030101010101" pitchFamily="2" charset="-122"/>
                </a:defRPr>
              </a:lvl3pPr>
              <a:lvl4pPr defTabSz="512763" eaLnBrk="0" hangingPunct="0">
                <a:defRPr>
                  <a:solidFill>
                    <a:schemeClr val="tx1"/>
                  </a:solidFill>
                  <a:latin typeface="Calibri" panose="020F0502020204030204" pitchFamily="34" charset="0"/>
                  <a:ea typeface="宋体" panose="02010600030101010101" pitchFamily="2" charset="-122"/>
                </a:defRPr>
              </a:lvl4pPr>
              <a:lvl5pPr defTabSz="512763" eaLnBrk="0" hangingPunct="0">
                <a:defRPr>
                  <a:solidFill>
                    <a:schemeClr val="tx1"/>
                  </a:solidFill>
                  <a:latin typeface="Calibri" panose="020F0502020204030204" pitchFamily="34" charset="0"/>
                  <a:ea typeface="宋体" panose="02010600030101010101" pitchFamily="2" charset="-122"/>
                </a:defRPr>
              </a:lvl5pPr>
              <a:lvl6pPr marL="22844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b="1">
                  <a:solidFill>
                    <a:srgbClr val="1C2E48"/>
                  </a:solidFill>
                </a:rPr>
                <a:t>CAPITAL BASED</a:t>
              </a:r>
              <a:endParaRPr lang="zh-CN" altLang="en-US" sz="1100" b="1">
                <a:solidFill>
                  <a:srgbClr val="1C2E48"/>
                </a:solidFill>
              </a:endParaRPr>
            </a:p>
          </p:txBody>
        </p:sp>
        <p:cxnSp>
          <p:nvCxnSpPr>
            <p:cNvPr id="15" name="直接连接符 120">
              <a:extLst>
                <a:ext uri="{FF2B5EF4-FFF2-40B4-BE49-F238E27FC236}">
                  <a16:creationId xmlns:a16="http://schemas.microsoft.com/office/drawing/2014/main" id="{6A37F28E-5B14-40D5-8D01-0301E10451E7}"/>
                </a:ext>
              </a:extLst>
            </p:cNvPr>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16" name="组合 41">
            <a:extLst>
              <a:ext uri="{FF2B5EF4-FFF2-40B4-BE49-F238E27FC236}">
                <a16:creationId xmlns:a16="http://schemas.microsoft.com/office/drawing/2014/main" id="{4A162511-3D74-4254-8928-ED5225437ABA}"/>
              </a:ext>
            </a:extLst>
          </p:cNvPr>
          <p:cNvGrpSpPr>
            <a:grpSpLocks/>
          </p:cNvGrpSpPr>
          <p:nvPr/>
        </p:nvGrpSpPr>
        <p:grpSpPr bwMode="auto">
          <a:xfrm>
            <a:off x="1590675" y="1435100"/>
            <a:ext cx="3165475" cy="1501775"/>
            <a:chOff x="0" y="0"/>
            <a:chExt cx="3165178" cy="1502295"/>
          </a:xfrm>
        </p:grpSpPr>
        <p:sp>
          <p:nvSpPr>
            <p:cNvPr id="17" name="矩形 13">
              <a:extLst>
                <a:ext uri="{FF2B5EF4-FFF2-40B4-BE49-F238E27FC236}">
                  <a16:creationId xmlns:a16="http://schemas.microsoft.com/office/drawing/2014/main" id="{7BFBC3EC-BDAE-45B3-9183-1A248ADFF651}"/>
                </a:ext>
              </a:extLst>
            </p:cNvPr>
            <p:cNvSpPr>
              <a:spLocks noChangeArrowheads="1"/>
            </p:cNvSpPr>
            <p:nvPr/>
          </p:nvSpPr>
          <p:spPr bwMode="auto">
            <a:xfrm>
              <a:off x="0" y="207586"/>
              <a:ext cx="3165178" cy="129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eaLnBrk="0" hangingPunct="0">
                <a:defRPr>
                  <a:solidFill>
                    <a:schemeClr val="tx1"/>
                  </a:solidFill>
                  <a:latin typeface="Calibri" panose="020F0502020204030204" pitchFamily="34" charset="0"/>
                  <a:ea typeface="宋体" panose="02010600030101010101" pitchFamily="2" charset="-122"/>
                </a:defRPr>
              </a:lvl1pPr>
              <a:lvl2pPr defTabSz="684213" eaLnBrk="0" hangingPunct="0">
                <a:defRPr>
                  <a:solidFill>
                    <a:schemeClr val="tx1"/>
                  </a:solidFill>
                  <a:latin typeface="Calibri" panose="020F0502020204030204" pitchFamily="34" charset="0"/>
                  <a:ea typeface="宋体" panose="02010600030101010101" pitchFamily="2" charset="-122"/>
                </a:defRPr>
              </a:lvl2pPr>
              <a:lvl3pPr defTabSz="684213" eaLnBrk="0" hangingPunct="0">
                <a:defRPr>
                  <a:solidFill>
                    <a:schemeClr val="tx1"/>
                  </a:solidFill>
                  <a:latin typeface="Calibri" panose="020F0502020204030204" pitchFamily="34" charset="0"/>
                  <a:ea typeface="宋体" panose="02010600030101010101" pitchFamily="2" charset="-122"/>
                </a:defRPr>
              </a:lvl3pPr>
              <a:lvl4pPr defTabSz="684213" eaLnBrk="0" hangingPunct="0">
                <a:defRPr>
                  <a:solidFill>
                    <a:schemeClr val="tx1"/>
                  </a:solidFill>
                  <a:latin typeface="Calibri" panose="020F0502020204030204" pitchFamily="34" charset="0"/>
                  <a:ea typeface="宋体" panose="02010600030101010101" pitchFamily="2" charset="-122"/>
                </a:defRPr>
              </a:lvl4pPr>
              <a:lvl5pPr defTabSz="684213" eaLnBrk="0" hangingPunct="0">
                <a:defRPr>
                  <a:solidFill>
                    <a:schemeClr val="tx1"/>
                  </a:solidFill>
                  <a:latin typeface="Calibri" panose="020F0502020204030204" pitchFamily="34" charset="0"/>
                  <a:ea typeface="宋体" panose="02010600030101010101" pitchFamily="2" charset="-122"/>
                </a:defRPr>
              </a:lvl5pPr>
              <a:lvl6pPr marL="22844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S</a:t>
              </a:r>
              <a:r>
                <a:rPr lang="en-US" altLang="zh-CN" dirty="0"/>
                <a:t>imulate yield rates of equity in 3 successive years by the fitted normal distribution</a:t>
              </a:r>
              <a:r>
                <a:rPr lang="zh-CN" altLang="zh-CN" dirty="0"/>
                <a:t> </a:t>
              </a:r>
              <a:r>
                <a:rPr lang="en-US" altLang="zh-CN" dirty="0"/>
                <a:t>.</a:t>
              </a: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 </a:t>
              </a:r>
              <a:endParaRPr lang="zh-CN" altLang="en-US" sz="1000"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83">
              <a:extLst>
                <a:ext uri="{FF2B5EF4-FFF2-40B4-BE49-F238E27FC236}">
                  <a16:creationId xmlns:a16="http://schemas.microsoft.com/office/drawing/2014/main" id="{179B9E87-61F1-4F8F-A6DD-E5FC380E740E}"/>
                </a:ext>
              </a:extLst>
            </p:cNvPr>
            <p:cNvSpPr txBox="1">
              <a:spLocks noChangeArrowheads="1"/>
            </p:cNvSpPr>
            <p:nvPr/>
          </p:nvSpPr>
          <p:spPr bwMode="auto">
            <a:xfrm>
              <a:off x="103604" y="0"/>
              <a:ext cx="944400" cy="26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anose="020F0502020204030204" pitchFamily="34" charset="0"/>
                  <a:ea typeface="宋体" panose="02010600030101010101" pitchFamily="2" charset="-122"/>
                </a:defRPr>
              </a:lvl1pPr>
              <a:lvl2pPr defTabSz="512763" eaLnBrk="0" hangingPunct="0">
                <a:defRPr>
                  <a:solidFill>
                    <a:schemeClr val="tx1"/>
                  </a:solidFill>
                  <a:latin typeface="Calibri" panose="020F0502020204030204" pitchFamily="34" charset="0"/>
                  <a:ea typeface="宋体" panose="02010600030101010101" pitchFamily="2" charset="-122"/>
                </a:defRPr>
              </a:lvl2pPr>
              <a:lvl3pPr defTabSz="512763" eaLnBrk="0" hangingPunct="0">
                <a:defRPr>
                  <a:solidFill>
                    <a:schemeClr val="tx1"/>
                  </a:solidFill>
                  <a:latin typeface="Calibri" panose="020F0502020204030204" pitchFamily="34" charset="0"/>
                  <a:ea typeface="宋体" panose="02010600030101010101" pitchFamily="2" charset="-122"/>
                </a:defRPr>
              </a:lvl3pPr>
              <a:lvl4pPr defTabSz="512763" eaLnBrk="0" hangingPunct="0">
                <a:defRPr>
                  <a:solidFill>
                    <a:schemeClr val="tx1"/>
                  </a:solidFill>
                  <a:latin typeface="Calibri" panose="020F0502020204030204" pitchFamily="34" charset="0"/>
                  <a:ea typeface="宋体" panose="02010600030101010101" pitchFamily="2" charset="-122"/>
                </a:defRPr>
              </a:lvl4pPr>
              <a:lvl5pPr defTabSz="512763" eaLnBrk="0" hangingPunct="0">
                <a:defRPr>
                  <a:solidFill>
                    <a:schemeClr val="tx1"/>
                  </a:solidFill>
                  <a:latin typeface="Calibri" panose="020F0502020204030204" pitchFamily="34" charset="0"/>
                  <a:ea typeface="宋体" panose="02010600030101010101" pitchFamily="2" charset="-122"/>
                </a:defRPr>
              </a:lvl5pPr>
              <a:lvl6pPr marL="22844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b="1" dirty="0">
                  <a:solidFill>
                    <a:srgbClr val="1C2E48"/>
                  </a:solidFill>
                </a:rPr>
                <a:t>SIMULATION</a:t>
              </a:r>
              <a:endParaRPr lang="zh-CN" altLang="en-US" sz="1100" b="1" dirty="0">
                <a:solidFill>
                  <a:srgbClr val="1C2E48"/>
                </a:solidFill>
              </a:endParaRPr>
            </a:p>
          </p:txBody>
        </p:sp>
        <p:cxnSp>
          <p:nvCxnSpPr>
            <p:cNvPr id="19" name="直接连接符 120">
              <a:extLst>
                <a:ext uri="{FF2B5EF4-FFF2-40B4-BE49-F238E27FC236}">
                  <a16:creationId xmlns:a16="http://schemas.microsoft.com/office/drawing/2014/main" id="{E080502A-7C16-42D3-8151-3F5796DB8055}"/>
                </a:ext>
              </a:extLst>
            </p:cNvPr>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20" name="组合 45">
            <a:extLst>
              <a:ext uri="{FF2B5EF4-FFF2-40B4-BE49-F238E27FC236}">
                <a16:creationId xmlns:a16="http://schemas.microsoft.com/office/drawing/2014/main" id="{1905BE51-9146-4091-B1A4-397C1F543E04}"/>
              </a:ext>
            </a:extLst>
          </p:cNvPr>
          <p:cNvGrpSpPr>
            <a:grpSpLocks/>
          </p:cNvGrpSpPr>
          <p:nvPr/>
        </p:nvGrpSpPr>
        <p:grpSpPr bwMode="auto">
          <a:xfrm>
            <a:off x="5780088" y="1646238"/>
            <a:ext cx="3046412" cy="1087437"/>
            <a:chOff x="0" y="0"/>
            <a:chExt cx="3046360" cy="1088388"/>
          </a:xfrm>
        </p:grpSpPr>
        <p:sp>
          <p:nvSpPr>
            <p:cNvPr id="21" name="矩形 13">
              <a:extLst>
                <a:ext uri="{FF2B5EF4-FFF2-40B4-BE49-F238E27FC236}">
                  <a16:creationId xmlns:a16="http://schemas.microsoft.com/office/drawing/2014/main" id="{AE67B28B-623E-4C66-BB74-F5ACA2FB96EB}"/>
                </a:ext>
              </a:extLst>
            </p:cNvPr>
            <p:cNvSpPr>
              <a:spLocks noChangeArrowheads="1"/>
            </p:cNvSpPr>
            <p:nvPr/>
          </p:nvSpPr>
          <p:spPr bwMode="auto">
            <a:xfrm>
              <a:off x="0" y="207586"/>
              <a:ext cx="3046360" cy="88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eaLnBrk="0" hangingPunct="0">
                <a:defRPr>
                  <a:solidFill>
                    <a:schemeClr val="tx1"/>
                  </a:solidFill>
                  <a:latin typeface="Calibri" panose="020F0502020204030204" pitchFamily="34" charset="0"/>
                  <a:ea typeface="宋体" panose="02010600030101010101" pitchFamily="2" charset="-122"/>
                </a:defRPr>
              </a:lvl1pPr>
              <a:lvl2pPr defTabSz="684213" eaLnBrk="0" hangingPunct="0">
                <a:defRPr>
                  <a:solidFill>
                    <a:schemeClr val="tx1"/>
                  </a:solidFill>
                  <a:latin typeface="Calibri" panose="020F0502020204030204" pitchFamily="34" charset="0"/>
                  <a:ea typeface="宋体" panose="02010600030101010101" pitchFamily="2" charset="-122"/>
                </a:defRPr>
              </a:lvl2pPr>
              <a:lvl3pPr defTabSz="684213" eaLnBrk="0" hangingPunct="0">
                <a:defRPr>
                  <a:solidFill>
                    <a:schemeClr val="tx1"/>
                  </a:solidFill>
                  <a:latin typeface="Calibri" panose="020F0502020204030204" pitchFamily="34" charset="0"/>
                  <a:ea typeface="宋体" panose="02010600030101010101" pitchFamily="2" charset="-122"/>
                </a:defRPr>
              </a:lvl3pPr>
              <a:lvl4pPr defTabSz="684213" eaLnBrk="0" hangingPunct="0">
                <a:defRPr>
                  <a:solidFill>
                    <a:schemeClr val="tx1"/>
                  </a:solidFill>
                  <a:latin typeface="Calibri" panose="020F0502020204030204" pitchFamily="34" charset="0"/>
                  <a:ea typeface="宋体" panose="02010600030101010101" pitchFamily="2" charset="-122"/>
                </a:defRPr>
              </a:lvl4pPr>
              <a:lvl5pPr defTabSz="684213" eaLnBrk="0" hangingPunct="0">
                <a:defRPr>
                  <a:solidFill>
                    <a:schemeClr val="tx1"/>
                  </a:solidFill>
                  <a:latin typeface="Calibri" panose="020F0502020204030204" pitchFamily="34" charset="0"/>
                  <a:ea typeface="宋体" panose="02010600030101010101" pitchFamily="2" charset="-122"/>
                </a:defRPr>
              </a:lvl5pPr>
              <a:lvl6pPr marL="22844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a:t>Calculate</a:t>
              </a:r>
              <a:r>
                <a:rPr lang="zh-CN" altLang="en-US"/>
                <a:t> </a:t>
              </a:r>
              <a:r>
                <a:rPr lang="en-US" altLang="zh-CN"/>
                <a:t>the</a:t>
              </a:r>
              <a:r>
                <a:rPr lang="zh-CN" altLang="en-US"/>
                <a:t> </a:t>
              </a:r>
              <a:r>
                <a:rPr lang="en-US" altLang="zh-CN"/>
                <a:t>three-year cumulative rate of return.</a:t>
              </a:r>
              <a:r>
                <a:rPr lang="zh-CN" altLang="zh-CN" sz="1000"/>
                <a:t> </a:t>
              </a:r>
              <a:endParaRPr lang="zh-CN" altLang="en-US" sz="100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83">
              <a:extLst>
                <a:ext uri="{FF2B5EF4-FFF2-40B4-BE49-F238E27FC236}">
                  <a16:creationId xmlns:a16="http://schemas.microsoft.com/office/drawing/2014/main" id="{16A3F61E-A520-4C87-BB79-6D330207F96D}"/>
                </a:ext>
              </a:extLst>
            </p:cNvPr>
            <p:cNvSpPr txBox="1">
              <a:spLocks noChangeArrowheads="1"/>
            </p:cNvSpPr>
            <p:nvPr/>
          </p:nvSpPr>
          <p:spPr bwMode="auto">
            <a:xfrm>
              <a:off x="103604" y="0"/>
              <a:ext cx="1689857" cy="26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anose="020F0502020204030204" pitchFamily="34" charset="0"/>
                  <a:ea typeface="宋体" panose="02010600030101010101" pitchFamily="2" charset="-122"/>
                </a:defRPr>
              </a:lvl1pPr>
              <a:lvl2pPr defTabSz="512763" eaLnBrk="0" hangingPunct="0">
                <a:defRPr>
                  <a:solidFill>
                    <a:schemeClr val="tx1"/>
                  </a:solidFill>
                  <a:latin typeface="Calibri" panose="020F0502020204030204" pitchFamily="34" charset="0"/>
                  <a:ea typeface="宋体" panose="02010600030101010101" pitchFamily="2" charset="-122"/>
                </a:defRPr>
              </a:lvl2pPr>
              <a:lvl3pPr defTabSz="512763" eaLnBrk="0" hangingPunct="0">
                <a:defRPr>
                  <a:solidFill>
                    <a:schemeClr val="tx1"/>
                  </a:solidFill>
                  <a:latin typeface="Calibri" panose="020F0502020204030204" pitchFamily="34" charset="0"/>
                  <a:ea typeface="宋体" panose="02010600030101010101" pitchFamily="2" charset="-122"/>
                </a:defRPr>
              </a:lvl3pPr>
              <a:lvl4pPr defTabSz="512763" eaLnBrk="0" hangingPunct="0">
                <a:defRPr>
                  <a:solidFill>
                    <a:schemeClr val="tx1"/>
                  </a:solidFill>
                  <a:latin typeface="Calibri" panose="020F0502020204030204" pitchFamily="34" charset="0"/>
                  <a:ea typeface="宋体" panose="02010600030101010101" pitchFamily="2" charset="-122"/>
                </a:defRPr>
              </a:lvl4pPr>
              <a:lvl5pPr defTabSz="512763" eaLnBrk="0" hangingPunct="0">
                <a:defRPr>
                  <a:solidFill>
                    <a:schemeClr val="tx1"/>
                  </a:solidFill>
                  <a:latin typeface="Calibri" panose="020F0502020204030204" pitchFamily="34" charset="0"/>
                  <a:ea typeface="宋体" panose="02010600030101010101" pitchFamily="2" charset="-122"/>
                </a:defRPr>
              </a:lvl5pPr>
              <a:lvl6pPr marL="22844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b="1">
                  <a:solidFill>
                    <a:srgbClr val="225F74"/>
                  </a:solidFill>
                </a:rPr>
                <a:t>PREDICTED RETURN RATE</a:t>
              </a:r>
              <a:endParaRPr lang="zh-CN" altLang="en-US" sz="1100" b="1">
                <a:solidFill>
                  <a:srgbClr val="225F74"/>
                </a:solidFill>
              </a:endParaRPr>
            </a:p>
          </p:txBody>
        </p:sp>
        <p:cxnSp>
          <p:nvCxnSpPr>
            <p:cNvPr id="23" name="直接连接符 120">
              <a:extLst>
                <a:ext uri="{FF2B5EF4-FFF2-40B4-BE49-F238E27FC236}">
                  <a16:creationId xmlns:a16="http://schemas.microsoft.com/office/drawing/2014/main" id="{76292DA1-09C4-4286-BC6A-16B209B98E9D}"/>
                </a:ext>
              </a:extLst>
            </p:cNvPr>
            <p:cNvCxnSpPr>
              <a:cxnSpLocks noChangeShapeType="1"/>
            </p:cNvCxnSpPr>
            <p:nvPr/>
          </p:nvCxnSpPr>
          <p:spPr bwMode="auto">
            <a:xfrm>
              <a:off x="103604" y="45691"/>
              <a:ext cx="0" cy="170228"/>
            </a:xfrm>
            <a:prstGeom prst="line">
              <a:avLst/>
            </a:prstGeom>
            <a:noFill/>
            <a:ln w="9525">
              <a:solidFill>
                <a:srgbClr val="225F74"/>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080909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2">
            <a:extLst>
              <a:ext uri="{FF2B5EF4-FFF2-40B4-BE49-F238E27FC236}">
                <a16:creationId xmlns:a16="http://schemas.microsoft.com/office/drawing/2014/main" id="{1AA3A7F2-7EC5-4758-8A2B-CF7B0FF49FFB}"/>
              </a:ext>
            </a:extLst>
          </p:cNvPr>
          <p:cNvSpPr txBox="1">
            <a:spLocks noChangeArrowheads="1"/>
          </p:cNvSpPr>
          <p:nvPr/>
        </p:nvSpPr>
        <p:spPr bwMode="auto">
          <a:xfrm>
            <a:off x="1378268" y="580936"/>
            <a:ext cx="53352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3200" dirty="0">
                <a:solidFill>
                  <a:srgbClr val="000000"/>
                </a:solidFill>
              </a:rPr>
              <a:t>Basic Capital-Based Product </a:t>
            </a:r>
          </a:p>
        </p:txBody>
      </p:sp>
      <p:grpSp>
        <p:nvGrpSpPr>
          <p:cNvPr id="3" name="组合 2">
            <a:extLst>
              <a:ext uri="{FF2B5EF4-FFF2-40B4-BE49-F238E27FC236}">
                <a16:creationId xmlns:a16="http://schemas.microsoft.com/office/drawing/2014/main" id="{995FD7FF-2978-4DD6-95B4-76B86A1FED51}"/>
              </a:ext>
            </a:extLst>
          </p:cNvPr>
          <p:cNvGrpSpPr>
            <a:grpSpLocks/>
          </p:cNvGrpSpPr>
          <p:nvPr/>
        </p:nvGrpSpPr>
        <p:grpSpPr bwMode="auto">
          <a:xfrm>
            <a:off x="4110673" y="2173901"/>
            <a:ext cx="3705225" cy="3694112"/>
            <a:chOff x="0" y="0"/>
            <a:chExt cx="3704266" cy="3693405"/>
          </a:xfrm>
        </p:grpSpPr>
        <p:sp>
          <p:nvSpPr>
            <p:cNvPr id="4" name="菱形 1">
              <a:extLst>
                <a:ext uri="{FF2B5EF4-FFF2-40B4-BE49-F238E27FC236}">
                  <a16:creationId xmlns:a16="http://schemas.microsoft.com/office/drawing/2014/main" id="{3B4740D8-F9B3-404E-8509-626EFC4800D5}"/>
                </a:ext>
              </a:extLst>
            </p:cNvPr>
            <p:cNvSpPr>
              <a:spLocks noChangeArrowheads="1"/>
            </p:cNvSpPr>
            <p:nvPr/>
          </p:nvSpPr>
          <p:spPr bwMode="auto">
            <a:xfrm>
              <a:off x="969264" y="0"/>
              <a:ext cx="1746119" cy="1746119"/>
            </a:xfrm>
            <a:prstGeom prst="diamond">
              <a:avLst/>
            </a:prstGeom>
            <a:solidFill>
              <a:srgbClr val="1C2E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0" hangingPunct="0"/>
              <a:endParaRPr lang="zh-CN" altLang="en-US">
                <a:solidFill>
                  <a:srgbClr val="000000"/>
                </a:solidFill>
              </a:endParaRPr>
            </a:p>
          </p:txBody>
        </p:sp>
        <p:sp>
          <p:nvSpPr>
            <p:cNvPr id="5" name="菱形 5">
              <a:extLst>
                <a:ext uri="{FF2B5EF4-FFF2-40B4-BE49-F238E27FC236}">
                  <a16:creationId xmlns:a16="http://schemas.microsoft.com/office/drawing/2014/main" id="{C13AC869-7E27-40DE-997E-1C41FF5784ED}"/>
                </a:ext>
              </a:extLst>
            </p:cNvPr>
            <p:cNvSpPr>
              <a:spLocks noChangeArrowheads="1"/>
            </p:cNvSpPr>
            <p:nvPr/>
          </p:nvSpPr>
          <p:spPr bwMode="auto">
            <a:xfrm>
              <a:off x="0" y="973643"/>
              <a:ext cx="1746119" cy="1746119"/>
            </a:xfrm>
            <a:prstGeom prst="diamond">
              <a:avLst/>
            </a:prstGeom>
            <a:solidFill>
              <a:srgbClr val="2C34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0" hangingPunct="0"/>
              <a:endParaRPr lang="zh-CN" altLang="en-US">
                <a:solidFill>
                  <a:srgbClr val="000000"/>
                </a:solidFill>
              </a:endParaRPr>
            </a:p>
          </p:txBody>
        </p:sp>
        <p:sp>
          <p:nvSpPr>
            <p:cNvPr id="6" name="菱形 6">
              <a:extLst>
                <a:ext uri="{FF2B5EF4-FFF2-40B4-BE49-F238E27FC236}">
                  <a16:creationId xmlns:a16="http://schemas.microsoft.com/office/drawing/2014/main" id="{AFF80FA0-5B13-4BDB-81C0-EA0850623E1C}"/>
                </a:ext>
              </a:extLst>
            </p:cNvPr>
            <p:cNvSpPr>
              <a:spLocks noChangeArrowheads="1"/>
            </p:cNvSpPr>
            <p:nvPr/>
          </p:nvSpPr>
          <p:spPr bwMode="auto">
            <a:xfrm>
              <a:off x="969264" y="1947286"/>
              <a:ext cx="1746119" cy="1746119"/>
            </a:xfrm>
            <a:prstGeom prst="diamond">
              <a:avLst/>
            </a:prstGeom>
            <a:solidFill>
              <a:srgbClr val="225F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0" hangingPunct="0"/>
              <a:endParaRPr lang="zh-CN" altLang="en-US">
                <a:solidFill>
                  <a:srgbClr val="000000"/>
                </a:solidFill>
              </a:endParaRPr>
            </a:p>
          </p:txBody>
        </p:sp>
        <p:sp>
          <p:nvSpPr>
            <p:cNvPr id="7" name="菱形 7">
              <a:extLst>
                <a:ext uri="{FF2B5EF4-FFF2-40B4-BE49-F238E27FC236}">
                  <a16:creationId xmlns:a16="http://schemas.microsoft.com/office/drawing/2014/main" id="{991CC14A-C3F8-42CE-B4C8-4E0DBDD191D8}"/>
                </a:ext>
              </a:extLst>
            </p:cNvPr>
            <p:cNvSpPr>
              <a:spLocks noChangeArrowheads="1"/>
            </p:cNvSpPr>
            <p:nvPr/>
          </p:nvSpPr>
          <p:spPr bwMode="auto">
            <a:xfrm>
              <a:off x="1958147" y="973643"/>
              <a:ext cx="1746119" cy="1746119"/>
            </a:xfrm>
            <a:prstGeom prst="diamond">
              <a:avLst/>
            </a:prstGeom>
            <a:solidFill>
              <a:srgbClr val="007B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0" hangingPunct="0"/>
              <a:endParaRPr lang="zh-CN" altLang="en-US">
                <a:solidFill>
                  <a:srgbClr val="000000"/>
                </a:solidFill>
              </a:endParaRPr>
            </a:p>
          </p:txBody>
        </p:sp>
      </p:grpSp>
      <p:grpSp>
        <p:nvGrpSpPr>
          <p:cNvPr id="8" name="组合 21">
            <a:extLst>
              <a:ext uri="{FF2B5EF4-FFF2-40B4-BE49-F238E27FC236}">
                <a16:creationId xmlns:a16="http://schemas.microsoft.com/office/drawing/2014/main" id="{1C12A79C-CF1A-4724-9F16-1E501ADF84CF}"/>
              </a:ext>
            </a:extLst>
          </p:cNvPr>
          <p:cNvGrpSpPr>
            <a:grpSpLocks/>
          </p:cNvGrpSpPr>
          <p:nvPr/>
        </p:nvGrpSpPr>
        <p:grpSpPr bwMode="auto">
          <a:xfrm>
            <a:off x="405448" y="3393101"/>
            <a:ext cx="4010025" cy="992187"/>
            <a:chOff x="0" y="0"/>
            <a:chExt cx="3046360" cy="990118"/>
          </a:xfrm>
        </p:grpSpPr>
        <p:sp>
          <p:nvSpPr>
            <p:cNvPr id="9" name="矩形 13">
              <a:extLst>
                <a:ext uri="{FF2B5EF4-FFF2-40B4-BE49-F238E27FC236}">
                  <a16:creationId xmlns:a16="http://schemas.microsoft.com/office/drawing/2014/main" id="{BCEAD011-E955-4377-9ED1-E29FD9225730}"/>
                </a:ext>
              </a:extLst>
            </p:cNvPr>
            <p:cNvSpPr>
              <a:spLocks noChangeArrowheads="1"/>
            </p:cNvSpPr>
            <p:nvPr/>
          </p:nvSpPr>
          <p:spPr bwMode="auto">
            <a:xfrm>
              <a:off x="0" y="207586"/>
              <a:ext cx="3046360" cy="78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Calibri" panose="020F0502020204030204" pitchFamily="34" charset="0"/>
                  <a:ea typeface="宋体" panose="02010600030101010101" pitchFamily="2" charset="-122"/>
                </a:defRPr>
              </a:lvl1pPr>
              <a:lvl2pPr defTabSz="684213">
                <a:defRPr>
                  <a:solidFill>
                    <a:schemeClr val="tx1"/>
                  </a:solidFill>
                  <a:latin typeface="Calibri" panose="020F0502020204030204" pitchFamily="34" charset="0"/>
                  <a:ea typeface="宋体" panose="02010600030101010101" pitchFamily="2" charset="-122"/>
                </a:defRPr>
              </a:lvl2pPr>
              <a:lvl3pPr defTabSz="684213">
                <a:defRPr>
                  <a:solidFill>
                    <a:schemeClr val="tx1"/>
                  </a:solidFill>
                  <a:latin typeface="Calibri" panose="020F0502020204030204" pitchFamily="34" charset="0"/>
                  <a:ea typeface="宋体" panose="02010600030101010101" pitchFamily="2" charset="-122"/>
                </a:defRPr>
              </a:lvl3pPr>
              <a:lvl4pPr defTabSz="684213">
                <a:defRPr>
                  <a:solidFill>
                    <a:schemeClr val="tx1"/>
                  </a:solidFill>
                  <a:latin typeface="Calibri" panose="020F0502020204030204" pitchFamily="34" charset="0"/>
                  <a:ea typeface="宋体" panose="02010600030101010101" pitchFamily="2" charset="-122"/>
                </a:defRPr>
              </a:lvl4pPr>
              <a:lvl5pPr defTabSz="684213">
                <a:defRPr>
                  <a:solidFill>
                    <a:schemeClr val="tx1"/>
                  </a:solidFill>
                  <a:latin typeface="Calibri" panose="020F0502020204030204" pitchFamily="34" charset="0"/>
                  <a:ea typeface="宋体" panose="02010600030101010101" pitchFamily="2" charset="-122"/>
                </a:defRPr>
              </a:lvl5pPr>
              <a:lvl6pPr marL="22844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pPr>
              <a:r>
                <a:rPr lang="en-US" altLang="zh-CN">
                  <a:solidFill>
                    <a:srgbClr val="262626"/>
                  </a:solidFill>
                  <a:latin typeface="Arial" panose="020B0604020202020204" pitchFamily="34" charset="0"/>
                  <a:ea typeface="微软雅黑" panose="020B0503020204020204" pitchFamily="34" charset="-122"/>
                  <a:sym typeface="Arial" panose="020B0604020202020204" pitchFamily="34" charset="0"/>
                </a:rPr>
                <a:t>all the capital is invested in bond</a:t>
              </a:r>
            </a:p>
            <a:p>
              <a:pPr>
                <a:lnSpc>
                  <a:spcPct val="125000"/>
                </a:lnSpc>
              </a:pPr>
              <a:r>
                <a:rPr lang="zh-CN" altLang="en-US">
                  <a:solidFill>
                    <a:srgbClr val="262626"/>
                  </a:solidFill>
                  <a:latin typeface="Arial" panose="020B0604020202020204" pitchFamily="34" charset="0"/>
                  <a:ea typeface="微软雅黑" panose="020B0503020204020204" pitchFamily="34" charset="-122"/>
                  <a:sym typeface="Arial" panose="020B0604020202020204" pitchFamily="34" charset="0"/>
                </a:rPr>
                <a:t>average yield rate：4.925458%</a:t>
              </a:r>
              <a:endParaRPr lang="en-US" altLang="zh-CN">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83">
              <a:extLst>
                <a:ext uri="{FF2B5EF4-FFF2-40B4-BE49-F238E27FC236}">
                  <a16:creationId xmlns:a16="http://schemas.microsoft.com/office/drawing/2014/main" id="{1E2D9885-34A7-4B33-9A14-9A6F984FCDF5}"/>
                </a:ext>
              </a:extLst>
            </p:cNvPr>
            <p:cNvSpPr txBox="1">
              <a:spLocks noChangeArrowheads="1"/>
            </p:cNvSpPr>
            <p:nvPr/>
          </p:nvSpPr>
          <p:spPr bwMode="auto">
            <a:xfrm>
              <a:off x="103604" y="0"/>
              <a:ext cx="811441" cy="25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a:solidFill>
                    <a:schemeClr val="tx1"/>
                  </a:solidFill>
                  <a:latin typeface="Calibri" panose="020F0502020204030204" pitchFamily="34" charset="0"/>
                  <a:ea typeface="宋体" panose="02010600030101010101" pitchFamily="2" charset="-122"/>
                </a:defRPr>
              </a:lvl1pPr>
              <a:lvl2pPr defTabSz="512763">
                <a:defRPr>
                  <a:solidFill>
                    <a:schemeClr val="tx1"/>
                  </a:solidFill>
                  <a:latin typeface="Calibri" panose="020F0502020204030204" pitchFamily="34" charset="0"/>
                  <a:ea typeface="宋体" panose="02010600030101010101" pitchFamily="2" charset="-122"/>
                </a:defRPr>
              </a:lvl2pPr>
              <a:lvl3pPr defTabSz="512763">
                <a:defRPr>
                  <a:solidFill>
                    <a:schemeClr val="tx1"/>
                  </a:solidFill>
                  <a:latin typeface="Calibri" panose="020F0502020204030204" pitchFamily="34" charset="0"/>
                  <a:ea typeface="宋体" panose="02010600030101010101" pitchFamily="2" charset="-122"/>
                </a:defRPr>
              </a:lvl3pPr>
              <a:lvl4pPr defTabSz="512763">
                <a:defRPr>
                  <a:solidFill>
                    <a:schemeClr val="tx1"/>
                  </a:solidFill>
                  <a:latin typeface="Calibri" panose="020F0502020204030204" pitchFamily="34" charset="0"/>
                  <a:ea typeface="宋体" panose="02010600030101010101" pitchFamily="2" charset="-122"/>
                </a:defRPr>
              </a:lvl4pPr>
              <a:lvl5pPr defTabSz="512763">
                <a:defRPr>
                  <a:solidFill>
                    <a:schemeClr val="tx1"/>
                  </a:solidFill>
                  <a:latin typeface="Calibri" panose="020F0502020204030204" pitchFamily="34" charset="0"/>
                  <a:ea typeface="宋体" panose="02010600030101010101" pitchFamily="2" charset="-122"/>
                </a:defRPr>
              </a:lvl5pPr>
              <a:lvl6pPr marL="22844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100" b="1">
                  <a:solidFill>
                    <a:srgbClr val="1C2E48"/>
                  </a:solidFill>
                </a:rPr>
                <a:t>Assumption</a:t>
              </a:r>
            </a:p>
          </p:txBody>
        </p:sp>
        <p:cxnSp>
          <p:nvCxnSpPr>
            <p:cNvPr id="11" name="直接连接符 120">
              <a:extLst>
                <a:ext uri="{FF2B5EF4-FFF2-40B4-BE49-F238E27FC236}">
                  <a16:creationId xmlns:a16="http://schemas.microsoft.com/office/drawing/2014/main" id="{551D1066-76AC-4E2E-ADAE-8C423F9DF4B6}"/>
                </a:ext>
              </a:extLst>
            </p:cNvPr>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12" name="组合 21">
            <a:extLst>
              <a:ext uri="{FF2B5EF4-FFF2-40B4-BE49-F238E27FC236}">
                <a16:creationId xmlns:a16="http://schemas.microsoft.com/office/drawing/2014/main" id="{386D9D68-61F0-40FC-9A84-DBC084D5AF80}"/>
              </a:ext>
            </a:extLst>
          </p:cNvPr>
          <p:cNvGrpSpPr>
            <a:grpSpLocks/>
          </p:cNvGrpSpPr>
          <p:nvPr/>
        </p:nvGrpSpPr>
        <p:grpSpPr bwMode="auto">
          <a:xfrm>
            <a:off x="7898448" y="3439138"/>
            <a:ext cx="4062413" cy="613951"/>
            <a:chOff x="0" y="0"/>
            <a:chExt cx="3046361" cy="614417"/>
          </a:xfrm>
        </p:grpSpPr>
        <p:sp>
          <p:nvSpPr>
            <p:cNvPr id="13" name="矩形 13">
              <a:extLst>
                <a:ext uri="{FF2B5EF4-FFF2-40B4-BE49-F238E27FC236}">
                  <a16:creationId xmlns:a16="http://schemas.microsoft.com/office/drawing/2014/main" id="{0BF49E80-CA59-4757-B949-93FD8294886E}"/>
                </a:ext>
              </a:extLst>
            </p:cNvPr>
            <p:cNvSpPr>
              <a:spLocks noChangeArrowheads="1"/>
            </p:cNvSpPr>
            <p:nvPr/>
          </p:nvSpPr>
          <p:spPr bwMode="auto">
            <a:xfrm>
              <a:off x="0" y="207586"/>
              <a:ext cx="3046361" cy="40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defTabSz="684213">
                <a:defRPr>
                  <a:solidFill>
                    <a:schemeClr val="tx1"/>
                  </a:solidFill>
                  <a:latin typeface="Calibri" panose="020F0502020204030204" pitchFamily="34" charset="0"/>
                  <a:ea typeface="宋体" panose="02010600030101010101" pitchFamily="2" charset="-122"/>
                </a:defRPr>
              </a:lvl2pPr>
              <a:lvl3pPr defTabSz="684213">
                <a:defRPr>
                  <a:solidFill>
                    <a:schemeClr val="tx1"/>
                  </a:solidFill>
                  <a:latin typeface="Calibri" panose="020F0502020204030204" pitchFamily="34" charset="0"/>
                  <a:ea typeface="宋体" panose="02010600030101010101" pitchFamily="2" charset="-122"/>
                </a:defRPr>
              </a:lvl3pPr>
              <a:lvl4pPr defTabSz="684213">
                <a:defRPr>
                  <a:solidFill>
                    <a:schemeClr val="tx1"/>
                  </a:solidFill>
                  <a:latin typeface="Calibri" panose="020F0502020204030204" pitchFamily="34" charset="0"/>
                  <a:ea typeface="宋体" panose="02010600030101010101" pitchFamily="2" charset="-122"/>
                </a:defRPr>
              </a:lvl4pPr>
              <a:lvl5pPr defTabSz="684213">
                <a:defRPr>
                  <a:solidFill>
                    <a:schemeClr val="tx1"/>
                  </a:solidFill>
                  <a:latin typeface="Calibri" panose="020F0502020204030204" pitchFamily="34" charset="0"/>
                  <a:ea typeface="宋体" panose="02010600030101010101" pitchFamily="2" charset="-122"/>
                </a:defRPr>
              </a:lvl5pPr>
              <a:lvl6pPr marL="22844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25000"/>
                </a:lnSpc>
              </a:pP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probability of capital backing</a:t>
              </a:r>
              <a:r>
                <a:rPr lang="zh-CN" altLang="en-US" dirty="0">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99%</a:t>
              </a:r>
              <a:endParaRPr lang="zh-CN" altLang="en-US"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83">
              <a:extLst>
                <a:ext uri="{FF2B5EF4-FFF2-40B4-BE49-F238E27FC236}">
                  <a16:creationId xmlns:a16="http://schemas.microsoft.com/office/drawing/2014/main" id="{63F71DC5-2205-44CF-B017-6E7DEA6E80E7}"/>
                </a:ext>
              </a:extLst>
            </p:cNvPr>
            <p:cNvSpPr txBox="1">
              <a:spLocks noChangeArrowheads="1"/>
            </p:cNvSpPr>
            <p:nvPr/>
          </p:nvSpPr>
          <p:spPr bwMode="auto">
            <a:xfrm>
              <a:off x="195020" y="0"/>
              <a:ext cx="811441" cy="26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a:solidFill>
                    <a:schemeClr val="tx1"/>
                  </a:solidFill>
                  <a:latin typeface="Calibri" panose="020F0502020204030204" pitchFamily="34" charset="0"/>
                  <a:ea typeface="宋体" panose="02010600030101010101" pitchFamily="2" charset="-122"/>
                </a:defRPr>
              </a:lvl1pPr>
              <a:lvl2pPr defTabSz="512763">
                <a:defRPr>
                  <a:solidFill>
                    <a:schemeClr val="tx1"/>
                  </a:solidFill>
                  <a:latin typeface="Calibri" panose="020F0502020204030204" pitchFamily="34" charset="0"/>
                  <a:ea typeface="宋体" panose="02010600030101010101" pitchFamily="2" charset="-122"/>
                </a:defRPr>
              </a:lvl2pPr>
              <a:lvl3pPr defTabSz="512763">
                <a:defRPr>
                  <a:solidFill>
                    <a:schemeClr val="tx1"/>
                  </a:solidFill>
                  <a:latin typeface="Calibri" panose="020F0502020204030204" pitchFamily="34" charset="0"/>
                  <a:ea typeface="宋体" panose="02010600030101010101" pitchFamily="2" charset="-122"/>
                </a:defRPr>
              </a:lvl3pPr>
              <a:lvl4pPr defTabSz="512763">
                <a:defRPr>
                  <a:solidFill>
                    <a:schemeClr val="tx1"/>
                  </a:solidFill>
                  <a:latin typeface="Calibri" panose="020F0502020204030204" pitchFamily="34" charset="0"/>
                  <a:ea typeface="宋体" panose="02010600030101010101" pitchFamily="2" charset="-122"/>
                </a:defRPr>
              </a:lvl4pPr>
              <a:lvl5pPr defTabSz="512763">
                <a:defRPr>
                  <a:solidFill>
                    <a:schemeClr val="tx1"/>
                  </a:solidFill>
                  <a:latin typeface="Calibri" panose="020F0502020204030204" pitchFamily="34" charset="0"/>
                  <a:ea typeface="宋体" panose="02010600030101010101" pitchFamily="2" charset="-122"/>
                </a:defRPr>
              </a:lvl5pPr>
              <a:lvl6pPr marL="22844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100" b="1">
                  <a:solidFill>
                    <a:srgbClr val="1C2E48"/>
                  </a:solidFill>
                </a:rPr>
                <a:t>Assumption</a:t>
              </a:r>
              <a:endParaRPr lang="zh-CN" altLang="en-US" sz="1100" b="1">
                <a:solidFill>
                  <a:srgbClr val="1C2E48"/>
                </a:solidFill>
              </a:endParaRPr>
            </a:p>
          </p:txBody>
        </p:sp>
        <p:cxnSp>
          <p:nvCxnSpPr>
            <p:cNvPr id="15" name="直接连接符 120">
              <a:extLst>
                <a:ext uri="{FF2B5EF4-FFF2-40B4-BE49-F238E27FC236}">
                  <a16:creationId xmlns:a16="http://schemas.microsoft.com/office/drawing/2014/main" id="{13BEDD95-2D0D-4700-8008-27625DDC0E16}"/>
                </a:ext>
              </a:extLst>
            </p:cNvPr>
            <p:cNvCxnSpPr>
              <a:cxnSpLocks noChangeShapeType="1"/>
            </p:cNvCxnSpPr>
            <p:nvPr/>
          </p:nvCxnSpPr>
          <p:spPr bwMode="auto">
            <a:xfrm>
              <a:off x="183593"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16" name="组合 21">
            <a:extLst>
              <a:ext uri="{FF2B5EF4-FFF2-40B4-BE49-F238E27FC236}">
                <a16:creationId xmlns:a16="http://schemas.microsoft.com/office/drawing/2014/main" id="{9BE47A1B-E826-4016-8D6A-B1912FFBC154}"/>
              </a:ext>
            </a:extLst>
          </p:cNvPr>
          <p:cNvGrpSpPr>
            <a:grpSpLocks/>
          </p:cNvGrpSpPr>
          <p:nvPr/>
        </p:nvGrpSpPr>
        <p:grpSpPr bwMode="auto">
          <a:xfrm>
            <a:off x="4852035" y="1178714"/>
            <a:ext cx="3046413" cy="992187"/>
            <a:chOff x="0" y="0"/>
            <a:chExt cx="3046360" cy="989727"/>
          </a:xfrm>
        </p:grpSpPr>
        <p:sp>
          <p:nvSpPr>
            <p:cNvPr id="17" name="矩形 13">
              <a:extLst>
                <a:ext uri="{FF2B5EF4-FFF2-40B4-BE49-F238E27FC236}">
                  <a16:creationId xmlns:a16="http://schemas.microsoft.com/office/drawing/2014/main" id="{8873E9AD-6F08-4134-AE97-D38D5F8DBC8F}"/>
                </a:ext>
              </a:extLst>
            </p:cNvPr>
            <p:cNvSpPr/>
            <p:nvPr/>
          </p:nvSpPr>
          <p:spPr>
            <a:xfrm>
              <a:off x="0" y="207586"/>
              <a:ext cx="3046360" cy="782141"/>
            </a:xfrm>
            <a:prstGeom prst="rect">
              <a:avLst/>
            </a:prstGeom>
            <a:noFill/>
            <a:ln w="9525">
              <a:noFill/>
            </a:ln>
          </p:spPr>
          <p:txBody>
            <a:bodyPr>
              <a:spAutoFit/>
            </a:bodyPr>
            <a:lstStyle/>
            <a:p>
              <a:pPr defTabSz="684530">
                <a:lnSpc>
                  <a:spcPct val="125000"/>
                </a:lnSpc>
              </a:pPr>
              <a:r>
                <a:rPr lang="en-US" altLang="zh-CN" noProof="1">
                  <a:solidFill>
                    <a:srgbClr val="262626"/>
                  </a:solidFill>
                  <a:latin typeface="Arial" panose="020B0604020202020204" pitchFamily="34" charset="0"/>
                  <a:ea typeface="微软雅黑" panose="020B0503020204020204" pitchFamily="34" charset="-122"/>
                  <a:sym typeface="Arial" panose="020B0604020202020204" pitchFamily="34" charset="0"/>
                </a:rPr>
                <a:t>The cost of capital</a:t>
              </a:r>
              <a:r>
                <a:rPr lang="zh-CN" altLang="en-US" noProof="1">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en-US" altLang="zh-CN" noProof="1">
                  <a:solidFill>
                    <a:srgbClr val="262626"/>
                  </a:solidFill>
                  <a:latin typeface="Arial" panose="020B0604020202020204" pitchFamily="34" charset="0"/>
                  <a:ea typeface="微软雅黑" panose="020B0503020204020204" pitchFamily="34" charset="-122"/>
                  <a:sym typeface="Arial" panose="020B0604020202020204" pitchFamily="34" charset="0"/>
                </a:rPr>
                <a:t>17%</a:t>
              </a:r>
            </a:p>
            <a:p>
              <a:pPr defTabSz="684530">
                <a:lnSpc>
                  <a:spcPct val="125000"/>
                </a:lnSpc>
              </a:pPr>
              <a:r>
                <a:rPr lang="en-US" altLang="zh-CN" noProof="1">
                  <a:solidFill>
                    <a:srgbClr val="262626"/>
                  </a:solidFill>
                  <a:latin typeface="Arial" panose="020B0604020202020204" pitchFamily="34" charset="0"/>
                  <a:ea typeface="微软雅黑" panose="020B0503020204020204" pitchFamily="34" charset="-122"/>
                  <a:sym typeface="Arial" panose="020B0604020202020204" pitchFamily="34" charset="0"/>
                </a:rPr>
                <a:t>profit target</a:t>
              </a:r>
              <a:r>
                <a:rPr lang="zh-CN" altLang="en-US" noProof="1">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en-US" altLang="zh-CN" noProof="1">
                  <a:ln/>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rPr>
                <a:t>0.</a:t>
              </a:r>
              <a:r>
                <a:rPr lang="en-US" altLang="zh-CN" noProof="1">
                  <a:solidFill>
                    <a:srgbClr val="262626"/>
                  </a:solidFill>
                  <a:latin typeface="Arial" panose="020B0604020202020204" pitchFamily="34" charset="0"/>
                  <a:ea typeface="微软雅黑" panose="020B0503020204020204" pitchFamily="34" charset="-122"/>
                  <a:sym typeface="Arial" panose="020B0604020202020204" pitchFamily="34" charset="0"/>
                </a:rPr>
                <a:t>4%</a:t>
              </a:r>
            </a:p>
          </p:txBody>
        </p:sp>
        <p:sp>
          <p:nvSpPr>
            <p:cNvPr id="18" name="文本框 83">
              <a:extLst>
                <a:ext uri="{FF2B5EF4-FFF2-40B4-BE49-F238E27FC236}">
                  <a16:creationId xmlns:a16="http://schemas.microsoft.com/office/drawing/2014/main" id="{CFF87651-2F30-4DE4-B867-9FD828E03773}"/>
                </a:ext>
              </a:extLst>
            </p:cNvPr>
            <p:cNvSpPr txBox="1">
              <a:spLocks noChangeArrowheads="1"/>
            </p:cNvSpPr>
            <p:nvPr/>
          </p:nvSpPr>
          <p:spPr bwMode="auto">
            <a:xfrm>
              <a:off x="103604" y="0"/>
              <a:ext cx="1368402" cy="25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defRPr>
                  <a:solidFill>
                    <a:schemeClr val="tx1"/>
                  </a:solidFill>
                  <a:latin typeface="Calibri" panose="020F0502020204030204" pitchFamily="34" charset="0"/>
                  <a:ea typeface="宋体" panose="02010600030101010101" pitchFamily="2" charset="-122"/>
                </a:defRPr>
              </a:lvl1pPr>
              <a:lvl2pPr defTabSz="512763">
                <a:defRPr>
                  <a:solidFill>
                    <a:schemeClr val="tx1"/>
                  </a:solidFill>
                  <a:latin typeface="Calibri" panose="020F0502020204030204" pitchFamily="34" charset="0"/>
                  <a:ea typeface="宋体" panose="02010600030101010101" pitchFamily="2" charset="-122"/>
                </a:defRPr>
              </a:lvl2pPr>
              <a:lvl3pPr defTabSz="512763">
                <a:defRPr>
                  <a:solidFill>
                    <a:schemeClr val="tx1"/>
                  </a:solidFill>
                  <a:latin typeface="Calibri" panose="020F0502020204030204" pitchFamily="34" charset="0"/>
                  <a:ea typeface="宋体" panose="02010600030101010101" pitchFamily="2" charset="-122"/>
                </a:defRPr>
              </a:lvl3pPr>
              <a:lvl4pPr defTabSz="512763">
                <a:defRPr>
                  <a:solidFill>
                    <a:schemeClr val="tx1"/>
                  </a:solidFill>
                  <a:latin typeface="Calibri" panose="020F0502020204030204" pitchFamily="34" charset="0"/>
                  <a:ea typeface="宋体" panose="02010600030101010101" pitchFamily="2" charset="-122"/>
                </a:defRPr>
              </a:lvl4pPr>
              <a:lvl5pPr defTabSz="512763">
                <a:defRPr>
                  <a:solidFill>
                    <a:schemeClr val="tx1"/>
                  </a:solidFill>
                  <a:latin typeface="Calibri" panose="020F0502020204030204" pitchFamily="34" charset="0"/>
                  <a:ea typeface="宋体" panose="02010600030101010101" pitchFamily="2" charset="-122"/>
                </a:defRPr>
              </a:lvl5pPr>
              <a:lvl6pPr marL="22844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100" b="1" dirty="0">
                  <a:solidFill>
                    <a:srgbClr val="1C2E48"/>
                  </a:solidFill>
                </a:rPr>
                <a:t>Constraint condition</a:t>
              </a:r>
            </a:p>
          </p:txBody>
        </p:sp>
        <p:cxnSp>
          <p:nvCxnSpPr>
            <p:cNvPr id="19" name="直接连接符 120">
              <a:extLst>
                <a:ext uri="{FF2B5EF4-FFF2-40B4-BE49-F238E27FC236}">
                  <a16:creationId xmlns:a16="http://schemas.microsoft.com/office/drawing/2014/main" id="{FE635622-413F-43AE-9E7B-E2162AD82AA4}"/>
                </a:ext>
              </a:extLst>
            </p:cNvPr>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20" name="组合 21">
            <a:extLst>
              <a:ext uri="{FF2B5EF4-FFF2-40B4-BE49-F238E27FC236}">
                <a16:creationId xmlns:a16="http://schemas.microsoft.com/office/drawing/2014/main" id="{68ED9459-7B53-4409-BB70-4EC07D85F0DA}"/>
              </a:ext>
            </a:extLst>
          </p:cNvPr>
          <p:cNvGrpSpPr>
            <a:grpSpLocks/>
          </p:cNvGrpSpPr>
          <p:nvPr/>
        </p:nvGrpSpPr>
        <p:grpSpPr bwMode="auto">
          <a:xfrm>
            <a:off x="3972560" y="5731488"/>
            <a:ext cx="5197475" cy="990600"/>
            <a:chOff x="0" y="0"/>
            <a:chExt cx="3046360" cy="991568"/>
          </a:xfrm>
        </p:grpSpPr>
        <p:sp>
          <p:nvSpPr>
            <p:cNvPr id="21" name="矩形 13">
              <a:extLst>
                <a:ext uri="{FF2B5EF4-FFF2-40B4-BE49-F238E27FC236}">
                  <a16:creationId xmlns:a16="http://schemas.microsoft.com/office/drawing/2014/main" id="{2A85EAC4-6281-47D4-AB0C-D4C6B005B5AA}"/>
                </a:ext>
              </a:extLst>
            </p:cNvPr>
            <p:cNvSpPr>
              <a:spLocks noChangeArrowheads="1"/>
            </p:cNvSpPr>
            <p:nvPr/>
          </p:nvSpPr>
          <p:spPr bwMode="auto">
            <a:xfrm>
              <a:off x="0" y="207586"/>
              <a:ext cx="3046360" cy="78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Calibri" panose="020F0502020204030204" pitchFamily="34" charset="0"/>
                  <a:ea typeface="宋体" panose="02010600030101010101" pitchFamily="2" charset="-122"/>
                </a:defRPr>
              </a:lvl1pPr>
              <a:lvl2pPr defTabSz="684213">
                <a:defRPr>
                  <a:solidFill>
                    <a:schemeClr val="tx1"/>
                  </a:solidFill>
                  <a:latin typeface="Calibri" panose="020F0502020204030204" pitchFamily="34" charset="0"/>
                  <a:ea typeface="宋体" panose="02010600030101010101" pitchFamily="2" charset="-122"/>
                </a:defRPr>
              </a:lvl2pPr>
              <a:lvl3pPr defTabSz="684213">
                <a:defRPr>
                  <a:solidFill>
                    <a:schemeClr val="tx1"/>
                  </a:solidFill>
                  <a:latin typeface="Calibri" panose="020F0502020204030204" pitchFamily="34" charset="0"/>
                  <a:ea typeface="宋体" panose="02010600030101010101" pitchFamily="2" charset="-122"/>
                </a:defRPr>
              </a:lvl3pPr>
              <a:lvl4pPr defTabSz="684213">
                <a:defRPr>
                  <a:solidFill>
                    <a:schemeClr val="tx1"/>
                  </a:solidFill>
                  <a:latin typeface="Calibri" panose="020F0502020204030204" pitchFamily="34" charset="0"/>
                  <a:ea typeface="宋体" panose="02010600030101010101" pitchFamily="2" charset="-122"/>
                </a:defRPr>
              </a:lvl4pPr>
              <a:lvl5pPr defTabSz="684213">
                <a:defRPr>
                  <a:solidFill>
                    <a:schemeClr val="tx1"/>
                  </a:solidFill>
                  <a:latin typeface="Calibri" panose="020F0502020204030204" pitchFamily="34" charset="0"/>
                  <a:ea typeface="宋体" panose="02010600030101010101" pitchFamily="2" charset="-122"/>
                </a:defRPr>
              </a:lvl5pPr>
              <a:lvl6pPr marL="22844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pPr>
              <a:r>
                <a:rPr lang="en-US" altLang="zh-CN">
                  <a:solidFill>
                    <a:srgbClr val="262626"/>
                  </a:solidFill>
                  <a:latin typeface="Arial" panose="020B0604020202020204" pitchFamily="34" charset="0"/>
                  <a:ea typeface="微软雅黑" panose="020B0503020204020204" pitchFamily="34" charset="-122"/>
                  <a:sym typeface="Arial" panose="020B0604020202020204" pitchFamily="34" charset="0"/>
                </a:rPr>
                <a:t>product fee</a:t>
              </a:r>
              <a:r>
                <a:rPr lang="zh-CN" altLang="en-US">
                  <a:solidFill>
                    <a:srgbClr val="262626"/>
                  </a:solidFill>
                  <a:latin typeface="Arial" panose="020B0604020202020204" pitchFamily="34" charset="0"/>
                  <a:ea typeface="微软雅黑" panose="020B0503020204020204" pitchFamily="34" charset="-122"/>
                  <a:sym typeface="Arial" panose="020B0604020202020204" pitchFamily="34" charset="0"/>
                </a:rPr>
                <a:t>：22.2591%</a:t>
              </a:r>
            </a:p>
            <a:p>
              <a:pPr>
                <a:lnSpc>
                  <a:spcPct val="125000"/>
                </a:lnSpc>
              </a:pPr>
              <a:r>
                <a:rPr lang="zh-CN" altLang="en-US">
                  <a:solidFill>
                    <a:srgbClr val="262626"/>
                  </a:solidFill>
                  <a:latin typeface="Arial" panose="020B0604020202020204" pitchFamily="34" charset="0"/>
                  <a:ea typeface="微软雅黑" panose="020B0503020204020204" pitchFamily="34" charset="-122"/>
                  <a:sym typeface="Arial" panose="020B0604020202020204" pitchFamily="34" charset="0"/>
                </a:rPr>
                <a:t>average payout：125.4494% of origin input</a:t>
              </a:r>
            </a:p>
          </p:txBody>
        </p:sp>
        <p:sp>
          <p:nvSpPr>
            <p:cNvPr id="22" name="文本框 83">
              <a:extLst>
                <a:ext uri="{FF2B5EF4-FFF2-40B4-BE49-F238E27FC236}">
                  <a16:creationId xmlns:a16="http://schemas.microsoft.com/office/drawing/2014/main" id="{7616F0BD-6079-462D-93E9-2C189DA49CB3}"/>
                </a:ext>
              </a:extLst>
            </p:cNvPr>
            <p:cNvSpPr txBox="1">
              <a:spLocks noChangeArrowheads="1"/>
            </p:cNvSpPr>
            <p:nvPr/>
          </p:nvSpPr>
          <p:spPr bwMode="auto">
            <a:xfrm>
              <a:off x="88714" y="0"/>
              <a:ext cx="811441" cy="26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763">
                <a:defRPr>
                  <a:solidFill>
                    <a:schemeClr val="tx1"/>
                  </a:solidFill>
                  <a:latin typeface="Calibri" panose="020F0502020204030204" pitchFamily="34" charset="0"/>
                  <a:ea typeface="宋体" panose="02010600030101010101" pitchFamily="2" charset="-122"/>
                </a:defRPr>
              </a:lvl1pPr>
              <a:lvl2pPr defTabSz="512763">
                <a:defRPr>
                  <a:solidFill>
                    <a:schemeClr val="tx1"/>
                  </a:solidFill>
                  <a:latin typeface="Calibri" panose="020F0502020204030204" pitchFamily="34" charset="0"/>
                  <a:ea typeface="宋体" panose="02010600030101010101" pitchFamily="2" charset="-122"/>
                </a:defRPr>
              </a:lvl2pPr>
              <a:lvl3pPr defTabSz="512763">
                <a:defRPr>
                  <a:solidFill>
                    <a:schemeClr val="tx1"/>
                  </a:solidFill>
                  <a:latin typeface="Calibri" panose="020F0502020204030204" pitchFamily="34" charset="0"/>
                  <a:ea typeface="宋体" panose="02010600030101010101" pitchFamily="2" charset="-122"/>
                </a:defRPr>
              </a:lvl3pPr>
              <a:lvl4pPr defTabSz="512763">
                <a:defRPr>
                  <a:solidFill>
                    <a:schemeClr val="tx1"/>
                  </a:solidFill>
                  <a:latin typeface="Calibri" panose="020F0502020204030204" pitchFamily="34" charset="0"/>
                  <a:ea typeface="宋体" panose="02010600030101010101" pitchFamily="2" charset="-122"/>
                </a:defRPr>
              </a:lvl4pPr>
              <a:lvl5pPr defTabSz="512763">
                <a:defRPr>
                  <a:solidFill>
                    <a:schemeClr val="tx1"/>
                  </a:solidFill>
                  <a:latin typeface="Calibri" panose="020F0502020204030204" pitchFamily="34" charset="0"/>
                  <a:ea typeface="宋体" panose="02010600030101010101" pitchFamily="2" charset="-122"/>
                </a:defRPr>
              </a:lvl5pPr>
              <a:lvl6pPr marL="22844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51276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100" b="1">
                  <a:solidFill>
                    <a:srgbClr val="1C2E48"/>
                  </a:solidFill>
                </a:rPr>
                <a:t>Result</a:t>
              </a:r>
            </a:p>
          </p:txBody>
        </p:sp>
        <p:cxnSp>
          <p:nvCxnSpPr>
            <p:cNvPr id="23" name="直接连接符 120">
              <a:extLst>
                <a:ext uri="{FF2B5EF4-FFF2-40B4-BE49-F238E27FC236}">
                  <a16:creationId xmlns:a16="http://schemas.microsoft.com/office/drawing/2014/main" id="{C466F9F0-3B18-43FC-8949-F4BC9B195691}"/>
                </a:ext>
              </a:extLst>
            </p:cNvPr>
            <p:cNvCxnSpPr>
              <a:cxnSpLocks noChangeShapeType="1"/>
            </p:cNvCxnSpPr>
            <p:nvPr/>
          </p:nvCxnSpPr>
          <p:spPr bwMode="auto">
            <a:xfrm>
              <a:off x="79780"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991339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2">
            <a:extLst>
              <a:ext uri="{FF2B5EF4-FFF2-40B4-BE49-F238E27FC236}">
                <a16:creationId xmlns:a16="http://schemas.microsoft.com/office/drawing/2014/main" id="{C7B23513-CAAC-4425-9001-2C1E0667365E}"/>
              </a:ext>
            </a:extLst>
          </p:cNvPr>
          <p:cNvSpPr txBox="1">
            <a:spLocks noChangeArrowheads="1"/>
          </p:cNvSpPr>
          <p:nvPr/>
        </p:nvSpPr>
        <p:spPr bwMode="auto">
          <a:xfrm>
            <a:off x="1392238" y="668338"/>
            <a:ext cx="3843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3200" dirty="0">
                <a:solidFill>
                  <a:srgbClr val="000000"/>
                </a:solidFill>
              </a:rPr>
              <a:t>Product improvement</a:t>
            </a:r>
          </a:p>
        </p:txBody>
      </p:sp>
      <p:sp>
        <p:nvSpPr>
          <p:cNvPr id="3" name="文本框 4">
            <a:extLst>
              <a:ext uri="{FF2B5EF4-FFF2-40B4-BE49-F238E27FC236}">
                <a16:creationId xmlns:a16="http://schemas.microsoft.com/office/drawing/2014/main" id="{2E982790-B1E3-4498-984D-0A8573B5C0B9}"/>
              </a:ext>
            </a:extLst>
          </p:cNvPr>
          <p:cNvSpPr txBox="1">
            <a:spLocks noChangeArrowheads="1"/>
          </p:cNvSpPr>
          <p:nvPr/>
        </p:nvSpPr>
        <p:spPr bwMode="auto">
          <a:xfrm>
            <a:off x="2035175" y="5741988"/>
            <a:ext cx="669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a:latin typeface="方正兰亭超细黑简体" pitchFamily="2" charset="-122"/>
                <a:ea typeface="方正兰亭超细黑简体" pitchFamily="2" charset="-122"/>
              </a:rPr>
              <a:t>goal</a:t>
            </a:r>
          </a:p>
        </p:txBody>
      </p:sp>
      <p:sp>
        <p:nvSpPr>
          <p:cNvPr id="4" name="文本框 33">
            <a:extLst>
              <a:ext uri="{FF2B5EF4-FFF2-40B4-BE49-F238E27FC236}">
                <a16:creationId xmlns:a16="http://schemas.microsoft.com/office/drawing/2014/main" id="{3762F8B2-66E1-47BE-A677-1DBA67DCC2CB}"/>
              </a:ext>
            </a:extLst>
          </p:cNvPr>
          <p:cNvSpPr txBox="1">
            <a:spLocks noChangeArrowheads="1"/>
          </p:cNvSpPr>
          <p:nvPr/>
        </p:nvSpPr>
        <p:spPr bwMode="auto">
          <a:xfrm>
            <a:off x="5459413" y="5741988"/>
            <a:ext cx="113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a:latin typeface="方正兰亭超细黑简体" pitchFamily="2" charset="-122"/>
                <a:ea typeface="方正兰亭超细黑简体" pitchFamily="2" charset="-122"/>
              </a:rPr>
              <a:t>strategy</a:t>
            </a:r>
          </a:p>
        </p:txBody>
      </p:sp>
      <p:sp>
        <p:nvSpPr>
          <p:cNvPr id="5" name="文本框 49">
            <a:extLst>
              <a:ext uri="{FF2B5EF4-FFF2-40B4-BE49-F238E27FC236}">
                <a16:creationId xmlns:a16="http://schemas.microsoft.com/office/drawing/2014/main" id="{227A59E0-E126-4C16-916C-D80488CA431A}"/>
              </a:ext>
            </a:extLst>
          </p:cNvPr>
          <p:cNvSpPr txBox="1">
            <a:spLocks noChangeArrowheads="1"/>
          </p:cNvSpPr>
          <p:nvPr/>
        </p:nvSpPr>
        <p:spPr bwMode="auto">
          <a:xfrm>
            <a:off x="8715375" y="574040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a:latin typeface="方正兰亭超细黑简体" pitchFamily="2" charset="-122"/>
                <a:ea typeface="方正兰亭超细黑简体" pitchFamily="2" charset="-122"/>
              </a:rPr>
              <a:t>Modified product</a:t>
            </a:r>
          </a:p>
        </p:txBody>
      </p:sp>
      <p:cxnSp>
        <p:nvCxnSpPr>
          <p:cNvPr id="6" name="直接连接符 2">
            <a:extLst>
              <a:ext uri="{FF2B5EF4-FFF2-40B4-BE49-F238E27FC236}">
                <a16:creationId xmlns:a16="http://schemas.microsoft.com/office/drawing/2014/main" id="{A4F99211-E8F5-46DE-97EB-FAE02C63DA8B}"/>
              </a:ext>
            </a:extLst>
          </p:cNvPr>
          <p:cNvCxnSpPr>
            <a:cxnSpLocks noChangeShapeType="1"/>
          </p:cNvCxnSpPr>
          <p:nvPr/>
        </p:nvCxnSpPr>
        <p:spPr bwMode="auto">
          <a:xfrm>
            <a:off x="941388" y="3938588"/>
            <a:ext cx="10252075" cy="0"/>
          </a:xfrm>
          <a:prstGeom prst="line">
            <a:avLst/>
          </a:prstGeom>
          <a:noFill/>
          <a:ln w="28575">
            <a:solidFill>
              <a:srgbClr val="1C2E48"/>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7" name="椭圆 26">
            <a:extLst>
              <a:ext uri="{FF2B5EF4-FFF2-40B4-BE49-F238E27FC236}">
                <a16:creationId xmlns:a16="http://schemas.microsoft.com/office/drawing/2014/main" id="{07D9222D-46C4-4E3D-B3AF-4E3BECDBB456}"/>
              </a:ext>
            </a:extLst>
          </p:cNvPr>
          <p:cNvSpPr>
            <a:spLocks noChangeArrowheads="1"/>
          </p:cNvSpPr>
          <p:nvPr/>
        </p:nvSpPr>
        <p:spPr bwMode="auto">
          <a:xfrm>
            <a:off x="9042400" y="3297238"/>
            <a:ext cx="1282700" cy="1282700"/>
          </a:xfrm>
          <a:prstGeom prst="ellipse">
            <a:avLst/>
          </a:prstGeom>
          <a:solidFill>
            <a:srgbClr val="2C34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endParaRPr>
          </a:p>
        </p:txBody>
      </p:sp>
      <p:sp>
        <p:nvSpPr>
          <p:cNvPr id="8" name="椭圆 27">
            <a:extLst>
              <a:ext uri="{FF2B5EF4-FFF2-40B4-BE49-F238E27FC236}">
                <a16:creationId xmlns:a16="http://schemas.microsoft.com/office/drawing/2014/main" id="{F7817353-0E93-436E-BB52-50F14A5BA015}"/>
              </a:ext>
            </a:extLst>
          </p:cNvPr>
          <p:cNvSpPr>
            <a:spLocks noChangeArrowheads="1"/>
          </p:cNvSpPr>
          <p:nvPr/>
        </p:nvSpPr>
        <p:spPr bwMode="auto">
          <a:xfrm>
            <a:off x="5384800" y="3297238"/>
            <a:ext cx="1284288" cy="1282700"/>
          </a:xfrm>
          <a:prstGeom prst="ellipse">
            <a:avLst/>
          </a:prstGeom>
          <a:solidFill>
            <a:srgbClr val="2C34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endParaRPr>
          </a:p>
        </p:txBody>
      </p:sp>
      <p:sp>
        <p:nvSpPr>
          <p:cNvPr id="9" name="椭圆 28">
            <a:extLst>
              <a:ext uri="{FF2B5EF4-FFF2-40B4-BE49-F238E27FC236}">
                <a16:creationId xmlns:a16="http://schemas.microsoft.com/office/drawing/2014/main" id="{DBAC32B7-C0F8-4DCB-93C0-5F68EC96D160}"/>
              </a:ext>
            </a:extLst>
          </p:cNvPr>
          <p:cNvSpPr>
            <a:spLocks noChangeArrowheads="1"/>
          </p:cNvSpPr>
          <p:nvPr/>
        </p:nvSpPr>
        <p:spPr bwMode="auto">
          <a:xfrm>
            <a:off x="1728788" y="3297238"/>
            <a:ext cx="1282700" cy="1282700"/>
          </a:xfrm>
          <a:prstGeom prst="ellipse">
            <a:avLst/>
          </a:prstGeom>
          <a:solidFill>
            <a:srgbClr val="2C34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endParaRPr>
          </a:p>
        </p:txBody>
      </p:sp>
      <p:cxnSp>
        <p:nvCxnSpPr>
          <p:cNvPr id="10" name="直接连接符 11">
            <a:extLst>
              <a:ext uri="{FF2B5EF4-FFF2-40B4-BE49-F238E27FC236}">
                <a16:creationId xmlns:a16="http://schemas.microsoft.com/office/drawing/2014/main" id="{C6676857-0E32-4A8D-B288-C7C26C842CAA}"/>
              </a:ext>
            </a:extLst>
          </p:cNvPr>
          <p:cNvCxnSpPr>
            <a:cxnSpLocks noChangeShapeType="1"/>
          </p:cNvCxnSpPr>
          <p:nvPr/>
        </p:nvCxnSpPr>
        <p:spPr bwMode="auto">
          <a:xfrm>
            <a:off x="2370138" y="4646613"/>
            <a:ext cx="0" cy="1028700"/>
          </a:xfrm>
          <a:prstGeom prst="line">
            <a:avLst/>
          </a:prstGeom>
          <a:noFill/>
          <a:ln w="28575">
            <a:solidFill>
              <a:srgbClr val="2C3441"/>
            </a:solidFill>
            <a:prstDash val="sysDash"/>
            <a:round/>
            <a:headEnd/>
            <a:tailEnd/>
          </a:ln>
          <a:extLst>
            <a:ext uri="{909E8E84-426E-40DD-AFC4-6F175D3DCCD1}">
              <a14:hiddenFill xmlns:a14="http://schemas.microsoft.com/office/drawing/2010/main">
                <a:noFill/>
              </a14:hiddenFill>
            </a:ext>
          </a:extLst>
        </p:spPr>
      </p:cxnSp>
      <p:cxnSp>
        <p:nvCxnSpPr>
          <p:cNvPr id="11" name="直接连接符 34">
            <a:extLst>
              <a:ext uri="{FF2B5EF4-FFF2-40B4-BE49-F238E27FC236}">
                <a16:creationId xmlns:a16="http://schemas.microsoft.com/office/drawing/2014/main" id="{0EF77426-7C52-46BD-BB3F-B38769E5C7FD}"/>
              </a:ext>
            </a:extLst>
          </p:cNvPr>
          <p:cNvCxnSpPr>
            <a:cxnSpLocks noChangeShapeType="1"/>
          </p:cNvCxnSpPr>
          <p:nvPr/>
        </p:nvCxnSpPr>
        <p:spPr bwMode="auto">
          <a:xfrm>
            <a:off x="6026150" y="4646613"/>
            <a:ext cx="0" cy="1028700"/>
          </a:xfrm>
          <a:prstGeom prst="line">
            <a:avLst/>
          </a:prstGeom>
          <a:noFill/>
          <a:ln w="28575">
            <a:solidFill>
              <a:srgbClr val="2C3441"/>
            </a:solidFill>
            <a:prstDash val="sysDash"/>
            <a:round/>
            <a:headEnd/>
            <a:tailEnd/>
          </a:ln>
          <a:extLst>
            <a:ext uri="{909E8E84-426E-40DD-AFC4-6F175D3DCCD1}">
              <a14:hiddenFill xmlns:a14="http://schemas.microsoft.com/office/drawing/2010/main">
                <a:noFill/>
              </a14:hiddenFill>
            </a:ext>
          </a:extLst>
        </p:spPr>
      </p:cxnSp>
      <p:cxnSp>
        <p:nvCxnSpPr>
          <p:cNvPr id="12" name="直接连接符 50">
            <a:extLst>
              <a:ext uri="{FF2B5EF4-FFF2-40B4-BE49-F238E27FC236}">
                <a16:creationId xmlns:a16="http://schemas.microsoft.com/office/drawing/2014/main" id="{2E5669B8-D7E7-4BDE-94AB-8CEE927BA947}"/>
              </a:ext>
            </a:extLst>
          </p:cNvPr>
          <p:cNvCxnSpPr>
            <a:cxnSpLocks noChangeShapeType="1"/>
          </p:cNvCxnSpPr>
          <p:nvPr/>
        </p:nvCxnSpPr>
        <p:spPr bwMode="auto">
          <a:xfrm>
            <a:off x="9683750" y="4646613"/>
            <a:ext cx="0" cy="1028700"/>
          </a:xfrm>
          <a:prstGeom prst="line">
            <a:avLst/>
          </a:prstGeom>
          <a:noFill/>
          <a:ln w="28575">
            <a:solidFill>
              <a:srgbClr val="2C3441"/>
            </a:solidFill>
            <a:prstDash val="sysDash"/>
            <a:round/>
            <a:headEnd/>
            <a:tailEnd/>
          </a:ln>
          <a:extLst>
            <a:ext uri="{909E8E84-426E-40DD-AFC4-6F175D3DCCD1}">
              <a14:hiddenFill xmlns:a14="http://schemas.microsoft.com/office/drawing/2010/main">
                <a:noFill/>
              </a14:hiddenFill>
            </a:ext>
          </a:extLst>
        </p:spPr>
      </p:cxnSp>
      <p:sp>
        <p:nvSpPr>
          <p:cNvPr id="13" name="矩形 13">
            <a:extLst>
              <a:ext uri="{FF2B5EF4-FFF2-40B4-BE49-F238E27FC236}">
                <a16:creationId xmlns:a16="http://schemas.microsoft.com/office/drawing/2014/main" id="{19BD5DB9-008A-456A-A2FC-C314A63F14F1}"/>
              </a:ext>
            </a:extLst>
          </p:cNvPr>
          <p:cNvSpPr>
            <a:spLocks noChangeArrowheads="1"/>
          </p:cNvSpPr>
          <p:nvPr/>
        </p:nvSpPr>
        <p:spPr bwMode="auto">
          <a:xfrm>
            <a:off x="595313" y="1535113"/>
            <a:ext cx="34480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defTabSz="684213">
              <a:defRPr>
                <a:solidFill>
                  <a:schemeClr val="tx1"/>
                </a:solidFill>
                <a:latin typeface="Calibri" panose="020F0502020204030204" pitchFamily="34" charset="0"/>
                <a:ea typeface="宋体" panose="02010600030101010101" pitchFamily="2" charset="-122"/>
              </a:defRPr>
            </a:lvl1pPr>
            <a:lvl2pPr defTabSz="684213">
              <a:defRPr>
                <a:solidFill>
                  <a:schemeClr val="tx1"/>
                </a:solidFill>
                <a:latin typeface="Calibri" panose="020F0502020204030204" pitchFamily="34" charset="0"/>
                <a:ea typeface="宋体" panose="02010600030101010101" pitchFamily="2" charset="-122"/>
              </a:defRPr>
            </a:lvl2pPr>
            <a:lvl3pPr defTabSz="684213">
              <a:defRPr>
                <a:solidFill>
                  <a:schemeClr val="tx1"/>
                </a:solidFill>
                <a:latin typeface="Calibri" panose="020F0502020204030204" pitchFamily="34" charset="0"/>
                <a:ea typeface="宋体" panose="02010600030101010101" pitchFamily="2" charset="-122"/>
              </a:defRPr>
            </a:lvl3pPr>
            <a:lvl4pPr defTabSz="684213">
              <a:defRPr>
                <a:solidFill>
                  <a:schemeClr val="tx1"/>
                </a:solidFill>
                <a:latin typeface="Calibri" panose="020F0502020204030204" pitchFamily="34" charset="0"/>
                <a:ea typeface="宋体" panose="02010600030101010101" pitchFamily="2" charset="-122"/>
              </a:defRPr>
            </a:lvl4pPr>
            <a:lvl5pPr defTabSz="684213">
              <a:defRPr>
                <a:solidFill>
                  <a:schemeClr val="tx1"/>
                </a:solidFill>
                <a:latin typeface="Calibri" panose="020F0502020204030204" pitchFamily="34" charset="0"/>
                <a:ea typeface="宋体" panose="02010600030101010101" pitchFamily="2" charset="-122"/>
              </a:defRPr>
            </a:lvl5pPr>
            <a:lvl6pPr marL="22844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buFont typeface="Arial" panose="020B0604020202020204" pitchFamily="34" charset="0"/>
              <a:buChar char="•"/>
            </a:pP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The average yield rates should be as high as possible.</a:t>
            </a:r>
          </a:p>
          <a:p>
            <a:pPr>
              <a:lnSpc>
                <a:spcPct val="125000"/>
              </a:lnSpc>
              <a:buFont typeface="Arial" panose="020B0604020202020204" pitchFamily="34" charset="0"/>
              <a:buChar char="•"/>
            </a:pP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The volatility of yield rates should be low enough. </a:t>
            </a:r>
          </a:p>
        </p:txBody>
      </p:sp>
      <p:sp>
        <p:nvSpPr>
          <p:cNvPr id="14" name="矩形 13">
            <a:extLst>
              <a:ext uri="{FF2B5EF4-FFF2-40B4-BE49-F238E27FC236}">
                <a16:creationId xmlns:a16="http://schemas.microsoft.com/office/drawing/2014/main" id="{16B3671E-162C-4E96-8D1A-8B0E391D5782}"/>
              </a:ext>
            </a:extLst>
          </p:cNvPr>
          <p:cNvSpPr>
            <a:spLocks noChangeArrowheads="1"/>
          </p:cNvSpPr>
          <p:nvPr/>
        </p:nvSpPr>
        <p:spPr bwMode="auto">
          <a:xfrm>
            <a:off x="3911600" y="1535113"/>
            <a:ext cx="3776663"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defTabSz="684213">
              <a:defRPr>
                <a:solidFill>
                  <a:schemeClr val="tx1"/>
                </a:solidFill>
                <a:latin typeface="Calibri" panose="020F0502020204030204" pitchFamily="34" charset="0"/>
                <a:ea typeface="宋体" panose="02010600030101010101" pitchFamily="2" charset="-122"/>
              </a:defRPr>
            </a:lvl1pPr>
            <a:lvl2pPr defTabSz="684213">
              <a:defRPr>
                <a:solidFill>
                  <a:schemeClr val="tx1"/>
                </a:solidFill>
                <a:latin typeface="Calibri" panose="020F0502020204030204" pitchFamily="34" charset="0"/>
                <a:ea typeface="宋体" panose="02010600030101010101" pitchFamily="2" charset="-122"/>
              </a:defRPr>
            </a:lvl2pPr>
            <a:lvl3pPr defTabSz="684213">
              <a:defRPr>
                <a:solidFill>
                  <a:schemeClr val="tx1"/>
                </a:solidFill>
                <a:latin typeface="Calibri" panose="020F0502020204030204" pitchFamily="34" charset="0"/>
                <a:ea typeface="宋体" panose="02010600030101010101" pitchFamily="2" charset="-122"/>
              </a:defRPr>
            </a:lvl3pPr>
            <a:lvl4pPr defTabSz="684213">
              <a:defRPr>
                <a:solidFill>
                  <a:schemeClr val="tx1"/>
                </a:solidFill>
                <a:latin typeface="Calibri" panose="020F0502020204030204" pitchFamily="34" charset="0"/>
                <a:ea typeface="宋体" panose="02010600030101010101" pitchFamily="2" charset="-122"/>
              </a:defRPr>
            </a:lvl4pPr>
            <a:lvl5pPr defTabSz="684213">
              <a:defRPr>
                <a:solidFill>
                  <a:schemeClr val="tx1"/>
                </a:solidFill>
                <a:latin typeface="Calibri" panose="020F0502020204030204" pitchFamily="34" charset="0"/>
                <a:ea typeface="宋体" panose="02010600030101010101" pitchFamily="2" charset="-122"/>
              </a:defRPr>
            </a:lvl5pPr>
            <a:lvl6pPr marL="22844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6842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buFont typeface="Arial" panose="020B0604020202020204" pitchFamily="34" charset="0"/>
              <a:buChar char="•"/>
            </a:pPr>
            <a:r>
              <a:rPr lang="en-US" altLang="zh-CN">
                <a:solidFill>
                  <a:srgbClr val="262626"/>
                </a:solidFill>
                <a:latin typeface="Arial" panose="020B0604020202020204" pitchFamily="34" charset="0"/>
                <a:ea typeface="微软雅黑" panose="020B0503020204020204" pitchFamily="34" charset="-122"/>
                <a:sym typeface="Arial" panose="020B0604020202020204" pitchFamily="34" charset="0"/>
              </a:rPr>
              <a:t>select those whose probability of their yield rates being higher than the risk-free rate is the top 5%</a:t>
            </a:r>
          </a:p>
          <a:p>
            <a:pPr>
              <a:lnSpc>
                <a:spcPct val="125000"/>
              </a:lnSpc>
              <a:buFont typeface="Arial" panose="020B0604020202020204" pitchFamily="34" charset="0"/>
              <a:buChar char="•"/>
            </a:pPr>
            <a:r>
              <a:rPr lang="en-US" altLang="zh-CN">
                <a:solidFill>
                  <a:srgbClr val="262626"/>
                </a:solidFill>
                <a:latin typeface="Arial" panose="020B0604020202020204" pitchFamily="34" charset="0"/>
                <a:ea typeface="微软雅黑" panose="020B0503020204020204" pitchFamily="34" charset="-122"/>
                <a:sym typeface="Arial" panose="020B0604020202020204" pitchFamily="34" charset="0"/>
              </a:rPr>
              <a:t>find the portfolio with the highest average yield rates</a:t>
            </a:r>
          </a:p>
        </p:txBody>
      </p:sp>
      <p:sp>
        <p:nvSpPr>
          <p:cNvPr id="15" name="矩形 13">
            <a:extLst>
              <a:ext uri="{FF2B5EF4-FFF2-40B4-BE49-F238E27FC236}">
                <a16:creationId xmlns:a16="http://schemas.microsoft.com/office/drawing/2014/main" id="{71B4B3EE-EC70-46FF-800E-801DEE34D8DF}"/>
              </a:ext>
            </a:extLst>
          </p:cNvPr>
          <p:cNvSpPr/>
          <p:nvPr/>
        </p:nvSpPr>
        <p:spPr>
          <a:xfrm>
            <a:off x="7804150" y="1560513"/>
            <a:ext cx="4457700" cy="1129665"/>
          </a:xfrm>
          <a:prstGeom prst="rect">
            <a:avLst/>
          </a:prstGeom>
          <a:noFill/>
          <a:ln w="9525">
            <a:noFill/>
          </a:ln>
        </p:spPr>
        <p:txBody>
          <a:bodyPr>
            <a:spAutoFit/>
          </a:bodyPr>
          <a:lstStyle/>
          <a:p>
            <a:pPr marL="171450" indent="-171450" defTabSz="684530">
              <a:lnSpc>
                <a:spcPct val="125000"/>
              </a:lnSpc>
              <a:buFont typeface="Arial" panose="020B0604020202020204" pitchFamily="34" charset="0"/>
              <a:buChar char="•"/>
            </a:pPr>
            <a:r>
              <a:rPr lang="en-US" altLang="zh-CN" noProof="1">
                <a:solidFill>
                  <a:srgbClr val="262626"/>
                </a:solidFill>
                <a:latin typeface="Arial" panose="020B0604020202020204" pitchFamily="34" charset="0"/>
                <a:ea typeface="微软雅黑" panose="020B0503020204020204" pitchFamily="34" charset="-122"/>
                <a:sym typeface="Arial" panose="020B0604020202020204" pitchFamily="34" charset="0"/>
              </a:rPr>
              <a:t>a portfolio consists of 11.40% equity, 88.08% bond and 0.52% bill</a:t>
            </a:r>
          </a:p>
          <a:p>
            <a:pPr marL="171450" indent="-171450" defTabSz="684530">
              <a:lnSpc>
                <a:spcPct val="125000"/>
              </a:lnSpc>
              <a:buFont typeface="Arial" panose="020B0604020202020204" pitchFamily="34" charset="0"/>
              <a:buChar char="•"/>
            </a:pPr>
            <a:r>
              <a:rPr lang="en-US" altLang="zh-CN" noProof="1">
                <a:solidFill>
                  <a:srgbClr val="262626"/>
                </a:solidFill>
                <a:latin typeface="Arial" panose="020B0604020202020204" pitchFamily="34" charset="0"/>
                <a:ea typeface="微软雅黑" panose="020B0503020204020204" pitchFamily="34" charset="-122"/>
                <a:sym typeface="Arial" panose="020B0604020202020204" pitchFamily="34" charset="0"/>
              </a:rPr>
              <a:t>average yield rate being</a:t>
            </a:r>
            <a:r>
              <a:rPr lang="en-US" altLang="zh-CN" noProof="1">
                <a:solidFill>
                  <a:srgbClr val="FF0000"/>
                </a:solidFill>
                <a:latin typeface="Arial" panose="020B0604020202020204" pitchFamily="34" charset="0"/>
                <a:ea typeface="微软雅黑" panose="020B0503020204020204" pitchFamily="34" charset="-122"/>
                <a:sym typeface="Arial" panose="020B0604020202020204" pitchFamily="34" charset="0"/>
              </a:rPr>
              <a:t> </a:t>
            </a:r>
            <a:r>
              <a:rPr lang="en-US" altLang="zh-CN" noProof="1">
                <a:ln/>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rPr>
              <a:t>5.648578%</a:t>
            </a:r>
          </a:p>
        </p:txBody>
      </p:sp>
    </p:spTree>
    <p:extLst>
      <p:ext uri="{BB962C8B-B14F-4D97-AF65-F5344CB8AC3E}">
        <p14:creationId xmlns:p14="http://schemas.microsoft.com/office/powerpoint/2010/main" val="2908575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F3546217-C088-4943-B0A5-D6532F4B82AA}"/>
              </a:ext>
            </a:extLst>
          </p:cNvPr>
          <p:cNvGraphicFramePr/>
          <p:nvPr>
            <p:extLst>
              <p:ext uri="{D42A27DB-BD31-4B8C-83A1-F6EECF244321}">
                <p14:modId xmlns:p14="http://schemas.microsoft.com/office/powerpoint/2010/main" val="611513574"/>
              </p:ext>
            </p:extLst>
          </p:nvPr>
        </p:nvGraphicFramePr>
        <p:xfrm>
          <a:off x="1279525" y="2428875"/>
          <a:ext cx="9632952" cy="3343274"/>
        </p:xfrm>
        <a:graphic>
          <a:graphicData uri="http://schemas.openxmlformats.org/drawingml/2006/table">
            <a:tbl>
              <a:tblPr firstRow="1" bandRow="1">
                <a:tableStyleId>{5C22544A-7EE6-4342-B048-85BDC9FD1C3A}</a:tableStyleId>
              </a:tblPr>
              <a:tblGrid>
                <a:gridCol w="1605492">
                  <a:extLst>
                    <a:ext uri="{9D8B030D-6E8A-4147-A177-3AD203B41FA5}">
                      <a16:colId xmlns:a16="http://schemas.microsoft.com/office/drawing/2014/main" val="20000"/>
                    </a:ext>
                  </a:extLst>
                </a:gridCol>
                <a:gridCol w="1605492">
                  <a:extLst>
                    <a:ext uri="{9D8B030D-6E8A-4147-A177-3AD203B41FA5}">
                      <a16:colId xmlns:a16="http://schemas.microsoft.com/office/drawing/2014/main" val="20001"/>
                    </a:ext>
                  </a:extLst>
                </a:gridCol>
                <a:gridCol w="1605492">
                  <a:extLst>
                    <a:ext uri="{9D8B030D-6E8A-4147-A177-3AD203B41FA5}">
                      <a16:colId xmlns:a16="http://schemas.microsoft.com/office/drawing/2014/main" val="20002"/>
                    </a:ext>
                  </a:extLst>
                </a:gridCol>
                <a:gridCol w="1605492">
                  <a:extLst>
                    <a:ext uri="{9D8B030D-6E8A-4147-A177-3AD203B41FA5}">
                      <a16:colId xmlns:a16="http://schemas.microsoft.com/office/drawing/2014/main" val="20003"/>
                    </a:ext>
                  </a:extLst>
                </a:gridCol>
                <a:gridCol w="1605492">
                  <a:extLst>
                    <a:ext uri="{9D8B030D-6E8A-4147-A177-3AD203B41FA5}">
                      <a16:colId xmlns:a16="http://schemas.microsoft.com/office/drawing/2014/main" val="20004"/>
                    </a:ext>
                  </a:extLst>
                </a:gridCol>
                <a:gridCol w="1605492">
                  <a:extLst>
                    <a:ext uri="{9D8B030D-6E8A-4147-A177-3AD203B41FA5}">
                      <a16:colId xmlns:a16="http://schemas.microsoft.com/office/drawing/2014/main" val="20005"/>
                    </a:ext>
                  </a:extLst>
                </a:gridCol>
              </a:tblGrid>
              <a:tr h="868515">
                <a:tc>
                  <a:txBody>
                    <a:bodyPr/>
                    <a:lstStyle/>
                    <a:p>
                      <a:pPr algn="ctr">
                        <a:buNone/>
                      </a:pPr>
                      <a:endParaRPr lang="zh-CN" altLang="en-US" sz="2000"/>
                    </a:p>
                  </a:txBody>
                  <a:tcPr marL="91452" marR="91452" marT="45711" marB="45711"/>
                </a:tc>
                <a:tc>
                  <a:txBody>
                    <a:bodyPr/>
                    <a:lstStyle/>
                    <a:p>
                      <a:pPr>
                        <a:buNone/>
                      </a:pPr>
                      <a:r>
                        <a:rPr lang="zh-CN" altLang="en-US" sz="2000"/>
                        <a:t>mean eq yield rates</a:t>
                      </a:r>
                    </a:p>
                  </a:txBody>
                  <a:tcPr marL="91452" marR="91452" marT="45711" marB="45711"/>
                </a:tc>
                <a:tc>
                  <a:txBody>
                    <a:bodyPr/>
                    <a:lstStyle/>
                    <a:p>
                      <a:pPr>
                        <a:buNone/>
                      </a:pPr>
                      <a:r>
                        <a:rPr lang="zh-CN" altLang="en-US" sz="2000"/>
                        <a:t>guarantee rate</a:t>
                      </a:r>
                    </a:p>
                  </a:txBody>
                  <a:tcPr marL="91452" marR="91452" marT="45711" marB="45711"/>
                </a:tc>
                <a:tc>
                  <a:txBody>
                    <a:bodyPr/>
                    <a:lstStyle/>
                    <a:p>
                      <a:pPr>
                        <a:buNone/>
                      </a:pPr>
                      <a:r>
                        <a:rPr lang="zh-CN" altLang="en-US" sz="2000"/>
                        <a:t>product fee</a:t>
                      </a:r>
                    </a:p>
                  </a:txBody>
                  <a:tcPr marL="91452" marR="91452" marT="45711" marB="45711"/>
                </a:tc>
                <a:tc>
                  <a:txBody>
                    <a:bodyPr/>
                    <a:lstStyle/>
                    <a:p>
                      <a:pPr>
                        <a:buNone/>
                      </a:pPr>
                      <a:r>
                        <a:rPr lang="zh-CN" altLang="en-US" sz="2000"/>
                        <a:t>mean payout</a:t>
                      </a:r>
                    </a:p>
                  </a:txBody>
                  <a:tcPr marL="91452" marR="91452" marT="45711" marB="45711"/>
                </a:tc>
                <a:tc>
                  <a:txBody>
                    <a:bodyPr/>
                    <a:lstStyle/>
                    <a:p>
                      <a:pPr>
                        <a:buNone/>
                      </a:pPr>
                      <a:r>
                        <a:rPr lang="zh-CN" altLang="en-US" sz="2000"/>
                        <a:t>sd payout</a:t>
                      </a:r>
                    </a:p>
                  </a:txBody>
                  <a:tcPr marL="91452" marR="91452" marT="45711" marB="45711"/>
                </a:tc>
                <a:extLst>
                  <a:ext uri="{0D108BD9-81ED-4DB2-BD59-A6C34878D82A}">
                    <a16:rowId xmlns:a16="http://schemas.microsoft.com/office/drawing/2014/main" val="10000"/>
                  </a:ext>
                </a:extLst>
              </a:tr>
              <a:tr h="1239919">
                <a:tc>
                  <a:txBody>
                    <a:bodyPr/>
                    <a:lstStyle/>
                    <a:p>
                      <a:pPr>
                        <a:buNone/>
                      </a:pPr>
                      <a:r>
                        <a:rPr lang="zh-CN" altLang="en-US" sz="2000" dirty="0"/>
                        <a:t>Basic </a:t>
                      </a:r>
                      <a:endParaRPr lang="en-US" altLang="zh-CN" sz="2000" dirty="0"/>
                    </a:p>
                    <a:p>
                      <a:pPr>
                        <a:buNone/>
                      </a:pPr>
                      <a:r>
                        <a:rPr lang="zh-CN" altLang="en-US" sz="2000" dirty="0"/>
                        <a:t>capital-based product</a:t>
                      </a:r>
                    </a:p>
                  </a:txBody>
                  <a:tcPr marL="91452" marR="91452" marT="45711" marB="45711"/>
                </a:tc>
                <a:tc>
                  <a:txBody>
                    <a:bodyPr/>
                    <a:lstStyle/>
                    <a:p>
                      <a:pPr>
                        <a:buNone/>
                      </a:pPr>
                      <a:r>
                        <a:rPr lang="zh-CN" altLang="en-US" sz="2000"/>
                        <a:t>141.7144%</a:t>
                      </a:r>
                    </a:p>
                  </a:txBody>
                  <a:tcPr marL="91452" marR="91452" marT="45711" marB="45711"/>
                </a:tc>
                <a:tc>
                  <a:txBody>
                    <a:bodyPr/>
                    <a:lstStyle/>
                    <a:p>
                      <a:pPr>
                        <a:buNone/>
                      </a:pPr>
                      <a:r>
                        <a:rPr lang="zh-CN" altLang="en-US" sz="2000"/>
                        <a:t>114.9369%</a:t>
                      </a:r>
                    </a:p>
                  </a:txBody>
                  <a:tcPr marL="91452" marR="91452" marT="45711" marB="45711"/>
                </a:tc>
                <a:tc>
                  <a:txBody>
                    <a:bodyPr/>
                    <a:lstStyle/>
                    <a:p>
                      <a:pPr>
                        <a:buNone/>
                      </a:pPr>
                      <a:r>
                        <a:rPr lang="zh-CN" altLang="en-US" sz="2000"/>
                        <a:t>22.2591%</a:t>
                      </a:r>
                    </a:p>
                  </a:txBody>
                  <a:tcPr marL="91452" marR="91452" marT="45711" marB="45711"/>
                </a:tc>
                <a:tc>
                  <a:txBody>
                    <a:bodyPr/>
                    <a:lstStyle/>
                    <a:p>
                      <a:pPr>
                        <a:buNone/>
                      </a:pPr>
                      <a:r>
                        <a:rPr lang="zh-CN" altLang="en-US" sz="2000"/>
                        <a:t>125.4494%</a:t>
                      </a:r>
                    </a:p>
                  </a:txBody>
                  <a:tcPr marL="91452" marR="91452" marT="45711" marB="45711"/>
                </a:tc>
                <a:tc>
                  <a:txBody>
                    <a:bodyPr/>
                    <a:lstStyle/>
                    <a:p>
                      <a:pPr>
                        <a:buNone/>
                      </a:pPr>
                      <a:r>
                        <a:rPr lang="zh-CN" altLang="en-US" sz="2000"/>
                        <a:t>35.7690%</a:t>
                      </a:r>
                    </a:p>
                  </a:txBody>
                  <a:tcPr marL="91452" marR="91452" marT="45711" marB="45711"/>
                </a:tc>
                <a:extLst>
                  <a:ext uri="{0D108BD9-81ED-4DB2-BD59-A6C34878D82A}">
                    <a16:rowId xmlns:a16="http://schemas.microsoft.com/office/drawing/2014/main" val="10001"/>
                  </a:ext>
                </a:extLst>
              </a:tr>
              <a:tr h="1234840">
                <a:tc>
                  <a:txBody>
                    <a:bodyPr/>
                    <a:lstStyle/>
                    <a:p>
                      <a:pPr>
                        <a:buNone/>
                      </a:pPr>
                      <a:r>
                        <a:rPr lang="zh-CN" altLang="en-US" sz="2000"/>
                        <a:t>Modified capital-based product</a:t>
                      </a:r>
                    </a:p>
                  </a:txBody>
                  <a:tcPr marL="91452" marR="91452" marT="45711" marB="45711"/>
                </a:tc>
                <a:tc>
                  <a:txBody>
                    <a:bodyPr/>
                    <a:lstStyle/>
                    <a:p>
                      <a:pPr>
                        <a:buNone/>
                      </a:pPr>
                      <a:r>
                        <a:rPr lang="zh-CN" altLang="en-US" sz="2000"/>
                        <a:t>141.7144%</a:t>
                      </a:r>
                    </a:p>
                  </a:txBody>
                  <a:tcPr marL="91452" marR="91452" marT="45711" marB="45711"/>
                </a:tc>
                <a:tc>
                  <a:txBody>
                    <a:bodyPr/>
                    <a:lstStyle/>
                    <a:p>
                      <a:pPr>
                        <a:buNone/>
                      </a:pPr>
                      <a:r>
                        <a:rPr lang="zh-CN" altLang="en-US" sz="2000"/>
                        <a:t>114.9369%</a:t>
                      </a:r>
                    </a:p>
                  </a:txBody>
                  <a:tcPr marL="91452" marR="91452" marT="45711" marB="45711"/>
                </a:tc>
                <a:tc>
                  <a:txBody>
                    <a:bodyPr/>
                    <a:lstStyle/>
                    <a:p>
                      <a:pPr>
                        <a:buNone/>
                      </a:pPr>
                      <a:r>
                        <a:rPr lang="zh-CN" altLang="en-US" sz="2000"/>
                        <a:t>20.9229%</a:t>
                      </a:r>
                    </a:p>
                  </a:txBody>
                  <a:tcPr marL="91452" marR="91452" marT="45711" marB="45711"/>
                </a:tc>
                <a:tc>
                  <a:txBody>
                    <a:bodyPr/>
                    <a:lstStyle/>
                    <a:p>
                      <a:pPr>
                        <a:buNone/>
                      </a:pPr>
                      <a:r>
                        <a:rPr lang="zh-CN" altLang="en-US" sz="2000"/>
                        <a:t>126.7856%</a:t>
                      </a:r>
                    </a:p>
                  </a:txBody>
                  <a:tcPr marL="91452" marR="91452" marT="45711" marB="45711"/>
                </a:tc>
                <a:tc>
                  <a:txBody>
                    <a:bodyPr/>
                    <a:lstStyle/>
                    <a:p>
                      <a:pPr>
                        <a:buNone/>
                      </a:pPr>
                      <a:r>
                        <a:rPr lang="zh-CN" altLang="en-US" sz="2000" dirty="0"/>
                        <a:t>35.7690%</a:t>
                      </a:r>
                    </a:p>
                  </a:txBody>
                  <a:tcPr marL="91452" marR="91452" marT="45711" marB="45711"/>
                </a:tc>
                <a:extLst>
                  <a:ext uri="{0D108BD9-81ED-4DB2-BD59-A6C34878D82A}">
                    <a16:rowId xmlns:a16="http://schemas.microsoft.com/office/drawing/2014/main" val="10002"/>
                  </a:ext>
                </a:extLst>
              </a:tr>
            </a:tbl>
          </a:graphicData>
        </a:graphic>
      </p:graphicFrame>
      <p:sp>
        <p:nvSpPr>
          <p:cNvPr id="3" name="文本框 2">
            <a:extLst>
              <a:ext uri="{FF2B5EF4-FFF2-40B4-BE49-F238E27FC236}">
                <a16:creationId xmlns:a16="http://schemas.microsoft.com/office/drawing/2014/main" id="{1EB896F0-5259-4B77-BF69-E3EE8DD78246}"/>
              </a:ext>
            </a:extLst>
          </p:cNvPr>
          <p:cNvSpPr txBox="1"/>
          <p:nvPr/>
        </p:nvSpPr>
        <p:spPr>
          <a:xfrm>
            <a:off x="1941513" y="1662113"/>
            <a:ext cx="8694737" cy="460375"/>
          </a:xfrm>
          <a:prstGeom prst="rect">
            <a:avLst/>
          </a:prstGeom>
          <a:noFill/>
        </p:spPr>
        <p:txBody>
          <a:bodyPr wrap="none">
            <a:spAutoFit/>
          </a:bodyPr>
          <a:lstStyle/>
          <a:p>
            <a:pPr defTabSz="914400" fontAlgn="auto">
              <a:defRPr/>
            </a:pPr>
            <a:r>
              <a:rPr lang="zh-CN" altLang="en-US" sz="2400" noProof="1">
                <a:solidFill>
                  <a:schemeClr val="dk1"/>
                </a:solidFill>
                <a:latin typeface="+mn-lt"/>
                <a:ea typeface="+mn-ea"/>
                <a:sym typeface="+mn-ea"/>
              </a:rPr>
              <a:t>Table 1 Comparison of The Basic and Modified Capital-Based Product</a:t>
            </a:r>
          </a:p>
        </p:txBody>
      </p:sp>
      <p:sp>
        <p:nvSpPr>
          <p:cNvPr id="4" name="文本框 32">
            <a:extLst>
              <a:ext uri="{FF2B5EF4-FFF2-40B4-BE49-F238E27FC236}">
                <a16:creationId xmlns:a16="http://schemas.microsoft.com/office/drawing/2014/main" id="{0A7918CA-D50A-4F4A-AD7A-51977213F9FE}"/>
              </a:ext>
            </a:extLst>
          </p:cNvPr>
          <p:cNvSpPr txBox="1">
            <a:spLocks noChangeArrowheads="1"/>
          </p:cNvSpPr>
          <p:nvPr/>
        </p:nvSpPr>
        <p:spPr bwMode="auto">
          <a:xfrm>
            <a:off x="1392238" y="668338"/>
            <a:ext cx="2168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2844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6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88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013" indent="1588" defTabSz="9128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3200">
                <a:solidFill>
                  <a:srgbClr val="000000"/>
                </a:solidFill>
              </a:rPr>
              <a:t>Comparison</a:t>
            </a:r>
          </a:p>
        </p:txBody>
      </p:sp>
    </p:spTree>
    <p:extLst>
      <p:ext uri="{BB962C8B-B14F-4D97-AF65-F5344CB8AC3E}">
        <p14:creationId xmlns:p14="http://schemas.microsoft.com/office/powerpoint/2010/main" val="122359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590" y="17472"/>
            <a:ext cx="66913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716158" y="2367225"/>
            <a:ext cx="4977703" cy="630938"/>
          </a:xfrm>
          <a:prstGeom prst="rect">
            <a:avLst/>
          </a:prstGeom>
          <a:noFill/>
        </p:spPr>
        <p:txBody>
          <a:bodyPr wrap="none" lIns="121917" tIns="60958" rIns="121917" bIns="60958">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3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Option-based Product</a:t>
            </a:r>
            <a:endParaRPr kumimoji="0" lang="zh-CN" altLang="en-US" sz="33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p:txBody>
      </p:sp>
      <p:cxnSp>
        <p:nvCxnSpPr>
          <p:cNvPr id="11" name="直接连接符 10"/>
          <p:cNvCxnSpPr/>
          <p:nvPr/>
        </p:nvCxnSpPr>
        <p:spPr>
          <a:xfrm flipV="1">
            <a:off x="4483976" y="3001833"/>
            <a:ext cx="3071812" cy="2857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2"/>
          <p:cNvGrpSpPr>
            <a:grpSpLocks/>
          </p:cNvGrpSpPr>
          <p:nvPr/>
        </p:nvGrpSpPr>
        <p:grpSpPr bwMode="auto">
          <a:xfrm>
            <a:off x="4267204" y="3278292"/>
            <a:ext cx="1335509" cy="276999"/>
            <a:chOff x="1694389" y="3304767"/>
            <a:chExt cx="1001030" cy="207982"/>
          </a:xfrm>
        </p:grpSpPr>
        <p:sp>
          <p:nvSpPr>
            <p:cNvPr id="14" name="矩形 13"/>
            <p:cNvSpPr/>
            <p:nvPr/>
          </p:nvSpPr>
          <p:spPr>
            <a:xfrm flipH="1">
              <a:off x="1694389" y="3364292"/>
              <a:ext cx="71395" cy="71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15" name="TextBox 14"/>
            <p:cNvSpPr txBox="1"/>
            <p:nvPr/>
          </p:nvSpPr>
          <p:spPr>
            <a:xfrm>
              <a:off x="1766973" y="3304767"/>
              <a:ext cx="928446" cy="207982"/>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Basic Product</a:t>
              </a:r>
            </a:p>
          </p:txBody>
        </p:sp>
      </p:grpSp>
      <p:grpSp>
        <p:nvGrpSpPr>
          <p:cNvPr id="3" name="组合 15"/>
          <p:cNvGrpSpPr>
            <a:grpSpLocks/>
          </p:cNvGrpSpPr>
          <p:nvPr/>
        </p:nvGrpSpPr>
        <p:grpSpPr bwMode="auto">
          <a:xfrm>
            <a:off x="6191069" y="3278273"/>
            <a:ext cx="1844715" cy="276999"/>
            <a:chOff x="1694389" y="3624894"/>
            <a:chExt cx="1384052" cy="207983"/>
          </a:xfrm>
        </p:grpSpPr>
        <p:sp>
          <p:nvSpPr>
            <p:cNvPr id="17" name="矩形 16"/>
            <p:cNvSpPr/>
            <p:nvPr/>
          </p:nvSpPr>
          <p:spPr>
            <a:xfrm flipH="1">
              <a:off x="1694389" y="3691149"/>
              <a:ext cx="71464" cy="71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18" name="TextBox 17"/>
            <p:cNvSpPr txBox="1"/>
            <p:nvPr/>
          </p:nvSpPr>
          <p:spPr>
            <a:xfrm>
              <a:off x="1792754" y="3624894"/>
              <a:ext cx="1285687" cy="207983"/>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Reduce Strike Price </a:t>
              </a:r>
            </a:p>
          </p:txBody>
        </p:sp>
      </p:grpSp>
      <p:grpSp>
        <p:nvGrpSpPr>
          <p:cNvPr id="4" name="组合 18"/>
          <p:cNvGrpSpPr>
            <a:grpSpLocks/>
          </p:cNvGrpSpPr>
          <p:nvPr/>
        </p:nvGrpSpPr>
        <p:grpSpPr bwMode="auto">
          <a:xfrm>
            <a:off x="4267199" y="3739778"/>
            <a:ext cx="1884444" cy="276999"/>
            <a:chOff x="1694389" y="3956288"/>
            <a:chExt cx="1412485" cy="206888"/>
          </a:xfrm>
        </p:grpSpPr>
        <p:sp>
          <p:nvSpPr>
            <p:cNvPr id="20" name="矩形 19"/>
            <p:cNvSpPr/>
            <p:nvPr/>
          </p:nvSpPr>
          <p:spPr>
            <a:xfrm flipH="1">
              <a:off x="1694389" y="4030080"/>
              <a:ext cx="71395" cy="7114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21" name="TextBox 20"/>
            <p:cNvSpPr txBox="1"/>
            <p:nvPr/>
          </p:nvSpPr>
          <p:spPr>
            <a:xfrm>
              <a:off x="1766975" y="3956288"/>
              <a:ext cx="1339899" cy="206888"/>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Increase Strike Price </a:t>
              </a:r>
            </a:p>
          </p:txBody>
        </p:sp>
      </p:grpSp>
      <p:sp>
        <p:nvSpPr>
          <p:cNvPr id="22" name="TextBox 21"/>
          <p:cNvSpPr txBox="1"/>
          <p:nvPr/>
        </p:nvSpPr>
        <p:spPr>
          <a:xfrm>
            <a:off x="5372100" y="4089400"/>
            <a:ext cx="1223412" cy="1323439"/>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宋体" panose="02010600030101010101" pitchFamily="2" charset="-122"/>
                <a:cs typeface="+mn-cs"/>
              </a:rPr>
              <a:t>03</a:t>
            </a:r>
            <a:endParaRPr kumimoji="0" lang="zh-CN" altLang="en-US" sz="8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79469687"/>
      </p:ext>
    </p:extLst>
  </p:cSld>
  <p:clrMapOvr>
    <a:masterClrMapping/>
  </p:clrMapOvr>
  <p:transition spd="slow" advClick="0" advTm="5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1">
            <a:extLst>
              <a:ext uri="{FF2B5EF4-FFF2-40B4-BE49-F238E27FC236}">
                <a16:creationId xmlns:a16="http://schemas.microsoft.com/office/drawing/2014/main" id="{34C355F8-3F61-42C7-AA22-4DFE1ECA96D0}"/>
              </a:ext>
            </a:extLst>
          </p:cNvPr>
          <p:cNvSpPr txBox="1">
            <a:spLocks noChangeArrowheads="1"/>
          </p:cNvSpPr>
          <p:nvPr/>
        </p:nvSpPr>
        <p:spPr bwMode="auto">
          <a:xfrm>
            <a:off x="1416050" y="574675"/>
            <a:ext cx="8362788" cy="584775"/>
          </a:xfrm>
          <a:prstGeom prst="rect">
            <a:avLst/>
          </a:prstGeom>
          <a:noFill/>
          <a:ln w="9525">
            <a:noFill/>
            <a:miter lim="800000"/>
            <a:headEnd/>
            <a:tailEnd/>
          </a:ln>
        </p:spPr>
        <p:txBody>
          <a:bodyPr wrap="square">
            <a:spAutoFit/>
          </a:bodyPr>
          <a:lstStyle/>
          <a:p>
            <a:pPr eaLnBrk="1" hangingPunct="1">
              <a:buFont typeface="Arial" charset="0"/>
              <a:buNone/>
            </a:pPr>
            <a:r>
              <a:rPr lang="en-US" altLang="zh-CN" sz="3200" dirty="0"/>
              <a:t>Basic Option-based Product</a:t>
            </a:r>
          </a:p>
        </p:txBody>
      </p:sp>
      <p:sp>
        <p:nvSpPr>
          <p:cNvPr id="3" name="文本框 3">
            <a:extLst>
              <a:ext uri="{FF2B5EF4-FFF2-40B4-BE49-F238E27FC236}">
                <a16:creationId xmlns:a16="http://schemas.microsoft.com/office/drawing/2014/main" id="{7C7EF3A9-09CB-4C78-B4FD-D5C07C04FA24}"/>
              </a:ext>
            </a:extLst>
          </p:cNvPr>
          <p:cNvSpPr txBox="1">
            <a:spLocks noChangeArrowheads="1"/>
          </p:cNvSpPr>
          <p:nvPr/>
        </p:nvSpPr>
        <p:spPr bwMode="auto">
          <a:xfrm>
            <a:off x="1422400" y="2036445"/>
            <a:ext cx="8054975" cy="461963"/>
          </a:xfrm>
          <a:prstGeom prst="rect">
            <a:avLst/>
          </a:prstGeom>
          <a:noFill/>
          <a:ln w="9525">
            <a:noFill/>
            <a:miter lim="800000"/>
            <a:headEnd/>
            <a:tailEnd/>
          </a:ln>
        </p:spPr>
        <p:txBody>
          <a:bodyPr>
            <a:spAutoFit/>
          </a:bodyPr>
          <a:lstStyle/>
          <a:p>
            <a:pPr marL="285750" indent="-285750">
              <a:buFont typeface="Wingdings" pitchFamily="2" charset="2"/>
              <a:buChar char="l"/>
            </a:pPr>
            <a:r>
              <a:rPr lang="en-US" altLang="zh-CN" sz="2400" dirty="0">
                <a:solidFill>
                  <a:srgbClr val="007BC6"/>
                </a:solidFill>
              </a:rPr>
              <a:t>European put option(Black-Scholes model)</a:t>
            </a:r>
            <a:endParaRPr lang="zh-CN" altLang="en-US" sz="2400" dirty="0">
              <a:solidFill>
                <a:srgbClr val="007BC6"/>
              </a:solidFill>
            </a:endParaRPr>
          </a:p>
        </p:txBody>
      </p:sp>
      <p:sp>
        <p:nvSpPr>
          <p:cNvPr id="4" name="文本框 3">
            <a:extLst>
              <a:ext uri="{FF2B5EF4-FFF2-40B4-BE49-F238E27FC236}">
                <a16:creationId xmlns:a16="http://schemas.microsoft.com/office/drawing/2014/main" id="{3A1B55D4-092A-4AC2-A943-42E76B466BE3}"/>
              </a:ext>
            </a:extLst>
          </p:cNvPr>
          <p:cNvSpPr txBox="1"/>
          <p:nvPr/>
        </p:nvSpPr>
        <p:spPr>
          <a:xfrm>
            <a:off x="2106612" y="2872165"/>
            <a:ext cx="7370763" cy="1938992"/>
          </a:xfrm>
          <a:prstGeom prst="rect">
            <a:avLst/>
          </a:prstGeom>
          <a:noFill/>
        </p:spPr>
        <p:txBody>
          <a:bodyPr>
            <a:spAutoFit/>
          </a:bodyPr>
          <a:lstStyle/>
          <a:p>
            <a:pPr>
              <a:defRPr/>
            </a:pPr>
            <a:r>
              <a:rPr lang="en-US" altLang="zh-CN" sz="2000" dirty="0">
                <a:solidFill>
                  <a:schemeClr val="accent6"/>
                </a:solidFill>
              </a:rPr>
              <a:t>S</a:t>
            </a:r>
            <a:r>
              <a:rPr lang="en-US" altLang="zh-CN" sz="2000" baseline="-25000" dirty="0">
                <a:solidFill>
                  <a:schemeClr val="accent6"/>
                </a:solidFill>
              </a:rPr>
              <a:t>T</a:t>
            </a:r>
            <a:r>
              <a:rPr lang="en-US" altLang="zh-CN" sz="2000" dirty="0">
                <a:solidFill>
                  <a:schemeClr val="accent6"/>
                </a:solidFill>
                <a:ea typeface="宋体" panose="02010600030101010101" pitchFamily="2" charset="-122"/>
              </a:rPr>
              <a:t> &lt;</a:t>
            </a:r>
            <a:r>
              <a:rPr lang="zh-CN" altLang="en-US" sz="2000" dirty="0">
                <a:solidFill>
                  <a:schemeClr val="accent6"/>
                </a:solidFill>
                <a:ea typeface="宋体" panose="02010600030101010101" pitchFamily="2" charset="-122"/>
              </a:rPr>
              <a:t> </a:t>
            </a:r>
            <a:r>
              <a:rPr lang="en-US" altLang="zh-CN" sz="2000" dirty="0">
                <a:solidFill>
                  <a:schemeClr val="accent6"/>
                </a:solidFill>
                <a:ea typeface="宋体" panose="02010600030101010101" pitchFamily="2" charset="-122"/>
              </a:rPr>
              <a:t>K:</a:t>
            </a:r>
            <a:endParaRPr lang="en-US" altLang="zh-CN" sz="2000" dirty="0">
              <a:ea typeface="宋体" panose="02010600030101010101" pitchFamily="2" charset="-122"/>
            </a:endParaRPr>
          </a:p>
          <a:p>
            <a:pPr>
              <a:defRPr/>
            </a:pPr>
            <a:endParaRPr lang="en-US" altLang="zh-CN" sz="2000" dirty="0"/>
          </a:p>
          <a:p>
            <a:pPr>
              <a:defRPr/>
            </a:pPr>
            <a:endParaRPr lang="en-US" altLang="zh-CN" sz="2000" dirty="0">
              <a:ea typeface="宋体" panose="02010600030101010101" pitchFamily="2" charset="-122"/>
            </a:endParaRPr>
          </a:p>
          <a:p>
            <a:pPr>
              <a:defRPr/>
            </a:pPr>
            <a:endParaRPr lang="en-US" altLang="zh-CN" sz="2000" dirty="0">
              <a:ea typeface="宋体" panose="02010600030101010101" pitchFamily="2" charset="-122"/>
            </a:endParaRPr>
          </a:p>
          <a:p>
            <a:pPr>
              <a:buFont typeface="Arial" panose="020B0604020202020204" pitchFamily="34" charset="0"/>
              <a:buNone/>
              <a:defRPr/>
            </a:pPr>
            <a:endParaRPr lang="en-US" altLang="zh-CN" sz="2000" dirty="0">
              <a:ea typeface="宋体" panose="02010600030101010101" pitchFamily="2" charset="-122"/>
            </a:endParaRPr>
          </a:p>
          <a:p>
            <a:pPr>
              <a:defRPr/>
            </a:pPr>
            <a:r>
              <a:rPr lang="en-US" altLang="zh-CN" sz="2000" dirty="0">
                <a:solidFill>
                  <a:schemeClr val="accent6"/>
                </a:solidFill>
              </a:rPr>
              <a:t>S</a:t>
            </a:r>
            <a:r>
              <a:rPr lang="en-US" altLang="zh-CN" sz="2000" baseline="-25000" dirty="0">
                <a:solidFill>
                  <a:schemeClr val="accent6"/>
                </a:solidFill>
              </a:rPr>
              <a:t>T</a:t>
            </a:r>
            <a:r>
              <a:rPr lang="en-US" altLang="zh-CN" sz="2000" dirty="0">
                <a:solidFill>
                  <a:schemeClr val="accent6"/>
                </a:solidFill>
                <a:ea typeface="宋体" panose="02010600030101010101" pitchFamily="2" charset="-122"/>
              </a:rPr>
              <a:t> ≥ K:</a:t>
            </a:r>
            <a:endParaRPr lang="zh-CN" altLang="en-US" sz="2000" dirty="0">
              <a:ea typeface="宋体" panose="02010600030101010101" pitchFamily="2" charset="-122"/>
            </a:endParaRPr>
          </a:p>
        </p:txBody>
      </p:sp>
      <p:sp>
        <p:nvSpPr>
          <p:cNvPr id="5" name="左大括号 4">
            <a:extLst>
              <a:ext uri="{FF2B5EF4-FFF2-40B4-BE49-F238E27FC236}">
                <a16:creationId xmlns:a16="http://schemas.microsoft.com/office/drawing/2014/main" id="{0BA5916A-B3F0-40DE-9342-2FFE63D1A7E3}"/>
              </a:ext>
            </a:extLst>
          </p:cNvPr>
          <p:cNvSpPr/>
          <p:nvPr/>
        </p:nvSpPr>
        <p:spPr bwMode="auto">
          <a:xfrm>
            <a:off x="1422400" y="3087688"/>
            <a:ext cx="531812" cy="1545272"/>
          </a:xfrm>
          <a:prstGeom prst="leftBrace">
            <a:avLst>
              <a:gd name="adj1" fmla="val 0"/>
              <a:gd name="adj2" fmla="val 50000"/>
            </a:avLst>
          </a:prstGeom>
          <a:noFill/>
          <a:ln w="31750" cap="flat" cmpd="sng" algn="ctr">
            <a:solidFill>
              <a:schemeClr val="accent1">
                <a:lumMod val="75000"/>
              </a:schemeClr>
            </a:solidFill>
            <a:prstDash val="solid"/>
            <a:round/>
            <a:headEnd type="none" w="med" len="med"/>
            <a:tailEnd type="none" w="med" len="med"/>
          </a:ln>
          <a:effectLst/>
          <a:extLst/>
        </p:spPr>
        <p:txBody>
          <a:bodyPr/>
          <a:lstStyle/>
          <a:p>
            <a:pPr>
              <a:buFont typeface="Arial" pitchFamily="34" charset="0"/>
              <a:buNone/>
              <a:defRPr/>
            </a:pPr>
            <a:endParaRPr lang="zh-CN" altLang="en-US">
              <a:ea typeface="宋体" panose="02010600030101010101" pitchFamily="2" charset="-122"/>
            </a:endParaRPr>
          </a:p>
        </p:txBody>
      </p:sp>
      <p:sp>
        <p:nvSpPr>
          <p:cNvPr id="6" name="矩形 5">
            <a:extLst>
              <a:ext uri="{FF2B5EF4-FFF2-40B4-BE49-F238E27FC236}">
                <a16:creationId xmlns:a16="http://schemas.microsoft.com/office/drawing/2014/main" id="{D7F8CF50-9728-4E05-9A76-1B90920ED45E}"/>
              </a:ext>
            </a:extLst>
          </p:cNvPr>
          <p:cNvSpPr/>
          <p:nvPr/>
        </p:nvSpPr>
        <p:spPr>
          <a:xfrm>
            <a:off x="2966720" y="4309794"/>
            <a:ext cx="6096000" cy="646331"/>
          </a:xfrm>
          <a:prstGeom prst="rect">
            <a:avLst/>
          </a:prstGeom>
        </p:spPr>
        <p:txBody>
          <a:bodyPr>
            <a:spAutoFit/>
          </a:bodyPr>
          <a:lstStyle/>
          <a:p>
            <a:r>
              <a:rPr lang="en-US" altLang="zh-CN" dirty="0"/>
              <a:t>Sell the stock share directly and  get an amount of S</a:t>
            </a:r>
            <a:r>
              <a:rPr lang="en-US" altLang="zh-CN" baseline="-25000" dirty="0"/>
              <a:t>T</a:t>
            </a:r>
            <a:r>
              <a:rPr lang="en-US" altLang="zh-CN" dirty="0"/>
              <a:t>, which is able to cover the guarantee return to your client. </a:t>
            </a:r>
            <a:endParaRPr lang="zh-CN" altLang="en-US" dirty="0"/>
          </a:p>
        </p:txBody>
      </p:sp>
      <p:sp>
        <p:nvSpPr>
          <p:cNvPr id="7" name="矩形 6">
            <a:extLst>
              <a:ext uri="{FF2B5EF4-FFF2-40B4-BE49-F238E27FC236}">
                <a16:creationId xmlns:a16="http://schemas.microsoft.com/office/drawing/2014/main" id="{C922D66F-767E-4968-8FA7-7512FB9F7908}"/>
              </a:ext>
            </a:extLst>
          </p:cNvPr>
          <p:cNvSpPr/>
          <p:nvPr/>
        </p:nvSpPr>
        <p:spPr>
          <a:xfrm>
            <a:off x="2966720" y="2867085"/>
            <a:ext cx="4277133" cy="369332"/>
          </a:xfrm>
          <a:prstGeom prst="rect">
            <a:avLst/>
          </a:prstGeom>
        </p:spPr>
        <p:txBody>
          <a:bodyPr wrap="none">
            <a:spAutoFit/>
          </a:bodyPr>
          <a:lstStyle/>
          <a:p>
            <a:r>
              <a:rPr lang="en-US" altLang="zh-CN" dirty="0"/>
              <a:t>Exercise the option and get an amount of K </a:t>
            </a:r>
            <a:endParaRPr lang="zh-CN" altLang="en-US" dirty="0"/>
          </a:p>
        </p:txBody>
      </p:sp>
    </p:spTree>
    <p:extLst>
      <p:ext uri="{BB962C8B-B14F-4D97-AF65-F5344CB8AC3E}">
        <p14:creationId xmlns:p14="http://schemas.microsoft.com/office/powerpoint/2010/main" val="3585961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1">
            <a:extLst>
              <a:ext uri="{FF2B5EF4-FFF2-40B4-BE49-F238E27FC236}">
                <a16:creationId xmlns:a16="http://schemas.microsoft.com/office/drawing/2014/main" id="{149BE7E7-1CDA-4E6B-BFFD-61A2787CFFFD}"/>
              </a:ext>
            </a:extLst>
          </p:cNvPr>
          <p:cNvSpPr txBox="1">
            <a:spLocks noChangeArrowheads="1"/>
          </p:cNvSpPr>
          <p:nvPr/>
        </p:nvSpPr>
        <p:spPr bwMode="auto">
          <a:xfrm>
            <a:off x="1416050" y="574675"/>
            <a:ext cx="8362788" cy="584775"/>
          </a:xfrm>
          <a:prstGeom prst="rect">
            <a:avLst/>
          </a:prstGeom>
          <a:noFill/>
          <a:ln w="9525">
            <a:noFill/>
            <a:miter lim="800000"/>
            <a:headEnd/>
            <a:tailEnd/>
          </a:ln>
        </p:spPr>
        <p:txBody>
          <a:bodyPr wrap="square">
            <a:spAutoFit/>
          </a:bodyPr>
          <a:lstStyle/>
          <a:p>
            <a:pPr eaLnBrk="1" hangingPunct="1">
              <a:buFont typeface="Arial" charset="0"/>
              <a:buNone/>
            </a:pPr>
            <a:r>
              <a:rPr lang="en-US" altLang="zh-CN" sz="3200" dirty="0"/>
              <a:t>Strike price = Guarantee rate</a:t>
            </a:r>
          </a:p>
        </p:txBody>
      </p:sp>
      <p:sp>
        <p:nvSpPr>
          <p:cNvPr id="3" name="文本框 48">
            <a:extLst>
              <a:ext uri="{FF2B5EF4-FFF2-40B4-BE49-F238E27FC236}">
                <a16:creationId xmlns:a16="http://schemas.microsoft.com/office/drawing/2014/main" id="{F8246D8D-5E9D-457F-825A-E6810E421A90}"/>
              </a:ext>
            </a:extLst>
          </p:cNvPr>
          <p:cNvSpPr txBox="1"/>
          <p:nvPr/>
        </p:nvSpPr>
        <p:spPr>
          <a:xfrm>
            <a:off x="1416050" y="1947525"/>
            <a:ext cx="8904288" cy="1384995"/>
          </a:xfrm>
          <a:prstGeom prst="rect">
            <a:avLst/>
          </a:prstGeom>
          <a:noFill/>
        </p:spPr>
        <p:txBody>
          <a:bodyPr>
            <a:spAutoFit/>
          </a:bodyPr>
          <a:lstStyle/>
          <a:p>
            <a:pPr marL="285750" indent="-285750">
              <a:lnSpc>
                <a:spcPct val="125000"/>
              </a:lnSpc>
              <a:buFont typeface="Wingdings" panose="05000000000000000000" pitchFamily="2" charset="2"/>
              <a:buChar char="l"/>
              <a:defRPr/>
            </a:pPr>
            <a:r>
              <a:rPr lang="en-US" altLang="zh-CN" sz="2400" dirty="0">
                <a:solidFill>
                  <a:srgbClr val="007BC6"/>
                </a:solidFill>
              </a:rPr>
              <a:t>When strike price = guarantee rate = 1.1494,</a:t>
            </a:r>
            <a:r>
              <a:rPr lang="zh-CN" altLang="en-US" sz="2400" dirty="0">
                <a:solidFill>
                  <a:srgbClr val="007BC6"/>
                </a:solidFill>
              </a:rPr>
              <a:t> </a:t>
            </a:r>
            <a:r>
              <a:rPr lang="en-US" altLang="zh-CN" sz="2400" dirty="0">
                <a:solidFill>
                  <a:srgbClr val="007BC6"/>
                </a:solidFill>
              </a:rPr>
              <a:t>the </a:t>
            </a:r>
            <a:r>
              <a:rPr lang="en-US" altLang="zh-CN" sz="2400" dirty="0">
                <a:solidFill>
                  <a:srgbClr val="007BC6"/>
                </a:solidFill>
                <a:ea typeface="宋体" panose="02010600030101010101" pitchFamily="2" charset="-122"/>
              </a:rPr>
              <a:t>price of European put option(Black-Scholes model)  </a:t>
            </a:r>
            <a:r>
              <a:rPr lang="en-US" altLang="zh-CN" sz="2400" dirty="0">
                <a:solidFill>
                  <a:schemeClr val="accent6"/>
                </a:solidFill>
                <a:ea typeface="宋体" panose="02010600030101010101" pitchFamily="2" charset="-122"/>
              </a:rPr>
              <a:t>P=</a:t>
            </a:r>
            <a:r>
              <a:rPr lang="en-US" altLang="zh-CN" sz="2400" b="1" dirty="0">
                <a:solidFill>
                  <a:schemeClr val="accent6"/>
                </a:solidFill>
                <a:ea typeface="宋体" panose="02010600030101010101" pitchFamily="2" charset="-122"/>
              </a:rPr>
              <a:t>13.8798% </a:t>
            </a:r>
          </a:p>
          <a:p>
            <a:pPr marL="285750" indent="-285750">
              <a:buFont typeface="Wingdings" panose="05000000000000000000" pitchFamily="2" charset="2"/>
              <a:buChar char="l"/>
              <a:defRPr/>
            </a:pPr>
            <a:endParaRPr lang="zh-CN" altLang="en-US" sz="2400" dirty="0">
              <a:solidFill>
                <a:srgbClr val="007BC6"/>
              </a:solidFill>
              <a:ea typeface="宋体" panose="02010600030101010101" pitchFamily="2" charset="-122"/>
            </a:endParaRPr>
          </a:p>
        </p:txBody>
      </p:sp>
      <p:cxnSp>
        <p:nvCxnSpPr>
          <p:cNvPr id="7" name="直接箭头连接符 6">
            <a:extLst>
              <a:ext uri="{FF2B5EF4-FFF2-40B4-BE49-F238E27FC236}">
                <a16:creationId xmlns:a16="http://schemas.microsoft.com/office/drawing/2014/main" id="{91FEADAB-B122-4D5D-94D7-A341A7A300BF}"/>
              </a:ext>
            </a:extLst>
          </p:cNvPr>
          <p:cNvCxnSpPr/>
          <p:nvPr/>
        </p:nvCxnSpPr>
        <p:spPr bwMode="auto">
          <a:xfrm flipV="1">
            <a:off x="2863693" y="3988876"/>
            <a:ext cx="1049338" cy="74930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0">
            <a:schemeClr val="accent2"/>
          </a:fillRef>
          <a:effectRef idx="1">
            <a:schemeClr val="accent2"/>
          </a:effectRef>
          <a:fontRef idx="minor">
            <a:schemeClr val="tx1"/>
          </a:fontRef>
        </p:style>
      </p:cxnSp>
      <p:cxnSp>
        <p:nvCxnSpPr>
          <p:cNvPr id="8" name="直接箭头连接符 7">
            <a:extLst>
              <a:ext uri="{FF2B5EF4-FFF2-40B4-BE49-F238E27FC236}">
                <a16:creationId xmlns:a16="http://schemas.microsoft.com/office/drawing/2014/main" id="{B1063D5F-2164-4DC3-A120-5BE474D8B16A}"/>
              </a:ext>
            </a:extLst>
          </p:cNvPr>
          <p:cNvCxnSpPr>
            <a:cxnSpLocks/>
          </p:cNvCxnSpPr>
          <p:nvPr/>
        </p:nvCxnSpPr>
        <p:spPr bwMode="auto">
          <a:xfrm flipV="1">
            <a:off x="5516164" y="4363526"/>
            <a:ext cx="0" cy="560387"/>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0">
            <a:schemeClr val="accent2"/>
          </a:fillRef>
          <a:effectRef idx="1">
            <a:schemeClr val="accent2"/>
          </a:effectRef>
          <a:fontRef idx="minor">
            <a:schemeClr val="tx1"/>
          </a:fontRef>
        </p:style>
      </p:cxnSp>
      <p:sp>
        <p:nvSpPr>
          <p:cNvPr id="9" name="文本框 30">
            <a:extLst>
              <a:ext uri="{FF2B5EF4-FFF2-40B4-BE49-F238E27FC236}">
                <a16:creationId xmlns:a16="http://schemas.microsoft.com/office/drawing/2014/main" id="{4841CCC8-9256-4777-B944-79488BED2E4B}"/>
              </a:ext>
            </a:extLst>
          </p:cNvPr>
          <p:cNvSpPr txBox="1">
            <a:spLocks noChangeArrowheads="1"/>
          </p:cNvSpPr>
          <p:nvPr/>
        </p:nvSpPr>
        <p:spPr bwMode="auto">
          <a:xfrm>
            <a:off x="8116410" y="5125151"/>
            <a:ext cx="2744787" cy="368300"/>
          </a:xfrm>
          <a:prstGeom prst="rect">
            <a:avLst/>
          </a:prstGeom>
          <a:noFill/>
          <a:ln w="9525">
            <a:noFill/>
            <a:miter lim="800000"/>
            <a:headEnd/>
            <a:tailEnd/>
          </a:ln>
        </p:spPr>
        <p:txBody>
          <a:bodyPr>
            <a:spAutoFit/>
          </a:bodyPr>
          <a:lstStyle/>
          <a:p>
            <a:pPr>
              <a:buFont typeface="Arial" charset="0"/>
              <a:buNone/>
            </a:pPr>
            <a:r>
              <a:rPr lang="en-US" altLang="zh-CN" dirty="0"/>
              <a:t> additional transaction cost</a:t>
            </a:r>
            <a:endParaRPr lang="zh-CN" altLang="en-US" dirty="0"/>
          </a:p>
        </p:txBody>
      </p:sp>
      <p:cxnSp>
        <p:nvCxnSpPr>
          <p:cNvPr id="10" name="直接箭头连接符 9">
            <a:extLst>
              <a:ext uri="{FF2B5EF4-FFF2-40B4-BE49-F238E27FC236}">
                <a16:creationId xmlns:a16="http://schemas.microsoft.com/office/drawing/2014/main" id="{89DE5720-BF0E-493B-A161-2D42868B2D26}"/>
              </a:ext>
            </a:extLst>
          </p:cNvPr>
          <p:cNvCxnSpPr>
            <a:cxnSpLocks/>
          </p:cNvCxnSpPr>
          <p:nvPr/>
        </p:nvCxnSpPr>
        <p:spPr bwMode="auto">
          <a:xfrm flipH="1" flipV="1">
            <a:off x="7489348" y="4065076"/>
            <a:ext cx="1254125" cy="67310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0">
            <a:schemeClr val="accent2"/>
          </a:fillRef>
          <a:effectRef idx="1">
            <a:schemeClr val="accent2"/>
          </a:effectRef>
          <a:fontRef idx="minor">
            <a:schemeClr val="tx1"/>
          </a:fontRef>
        </p:style>
      </p:cxnSp>
      <p:pic>
        <p:nvPicPr>
          <p:cNvPr id="11" name="图片 10">
            <a:extLst>
              <a:ext uri="{FF2B5EF4-FFF2-40B4-BE49-F238E27FC236}">
                <a16:creationId xmlns:a16="http://schemas.microsoft.com/office/drawing/2014/main" id="{8957DD58-2EB2-49FC-8070-64E9885D08C8}"/>
              </a:ext>
            </a:extLst>
          </p:cNvPr>
          <p:cNvPicPr>
            <a:picLocks noChangeAspect="1"/>
          </p:cNvPicPr>
          <p:nvPr/>
        </p:nvPicPr>
        <p:blipFill>
          <a:blip r:embed="rId2"/>
          <a:stretch>
            <a:fillRect/>
          </a:stretch>
        </p:blipFill>
        <p:spPr>
          <a:xfrm>
            <a:off x="2064983" y="3312161"/>
            <a:ext cx="7443861" cy="676715"/>
          </a:xfrm>
          <a:prstGeom prst="rect">
            <a:avLst/>
          </a:prstGeom>
        </p:spPr>
      </p:pic>
      <p:pic>
        <p:nvPicPr>
          <p:cNvPr id="12" name="图片 11">
            <a:extLst>
              <a:ext uri="{FF2B5EF4-FFF2-40B4-BE49-F238E27FC236}">
                <a16:creationId xmlns:a16="http://schemas.microsoft.com/office/drawing/2014/main" id="{9B742BE6-23D4-4936-B719-C2354A26C647}"/>
              </a:ext>
            </a:extLst>
          </p:cNvPr>
          <p:cNvPicPr>
            <a:picLocks noChangeAspect="1"/>
          </p:cNvPicPr>
          <p:nvPr/>
        </p:nvPicPr>
        <p:blipFill>
          <a:blip r:embed="rId3"/>
          <a:stretch>
            <a:fillRect/>
          </a:stretch>
        </p:blipFill>
        <p:spPr>
          <a:xfrm>
            <a:off x="4141397" y="5125151"/>
            <a:ext cx="2749534" cy="1304657"/>
          </a:xfrm>
          <a:prstGeom prst="rect">
            <a:avLst/>
          </a:prstGeom>
        </p:spPr>
      </p:pic>
      <p:pic>
        <p:nvPicPr>
          <p:cNvPr id="13" name="图片 12">
            <a:extLst>
              <a:ext uri="{FF2B5EF4-FFF2-40B4-BE49-F238E27FC236}">
                <a16:creationId xmlns:a16="http://schemas.microsoft.com/office/drawing/2014/main" id="{E21DFE7C-AD9B-40E5-B115-64A45D8C7F25}"/>
              </a:ext>
            </a:extLst>
          </p:cNvPr>
          <p:cNvPicPr>
            <a:picLocks noChangeAspect="1"/>
          </p:cNvPicPr>
          <p:nvPr/>
        </p:nvPicPr>
        <p:blipFill>
          <a:blip r:embed="rId4"/>
          <a:stretch>
            <a:fillRect/>
          </a:stretch>
        </p:blipFill>
        <p:spPr>
          <a:xfrm>
            <a:off x="846186" y="5125151"/>
            <a:ext cx="2682472" cy="384081"/>
          </a:xfrm>
          <a:prstGeom prst="rect">
            <a:avLst/>
          </a:prstGeom>
        </p:spPr>
      </p:pic>
    </p:spTree>
    <p:extLst>
      <p:ext uri="{BB962C8B-B14F-4D97-AF65-F5344CB8AC3E}">
        <p14:creationId xmlns:p14="http://schemas.microsoft.com/office/powerpoint/2010/main" val="216500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590" y="0"/>
            <a:ext cx="66913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4636212" y="2355593"/>
            <a:ext cx="2919576" cy="630938"/>
          </a:xfrm>
          <a:prstGeom prst="rect">
            <a:avLst/>
          </a:prstGeom>
          <a:noFill/>
        </p:spPr>
        <p:txBody>
          <a:bodyPr wrap="none" lIns="121917" tIns="60958" rIns="121917" bIns="60958">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3300" b="1" dirty="0">
                <a:solidFill>
                  <a:srgbClr val="000000">
                    <a:lumMod val="65000"/>
                    <a:lumOff val="35000"/>
                  </a:srgbClr>
                </a:solidFill>
                <a:latin typeface="微软雅黑" pitchFamily="34" charset="-122"/>
                <a:ea typeface="微软雅黑" pitchFamily="34" charset="-122"/>
              </a:rPr>
              <a:t>Introduction</a:t>
            </a:r>
            <a:endParaRPr kumimoji="0" lang="zh-CN" altLang="en-US" sz="33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p:txBody>
      </p:sp>
      <p:cxnSp>
        <p:nvCxnSpPr>
          <p:cNvPr id="11" name="直接连接符 10"/>
          <p:cNvCxnSpPr/>
          <p:nvPr/>
        </p:nvCxnSpPr>
        <p:spPr>
          <a:xfrm flipV="1">
            <a:off x="4483976" y="3001833"/>
            <a:ext cx="3071812" cy="2857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2"/>
          <p:cNvGrpSpPr>
            <a:grpSpLocks/>
          </p:cNvGrpSpPr>
          <p:nvPr/>
        </p:nvGrpSpPr>
        <p:grpSpPr bwMode="auto">
          <a:xfrm>
            <a:off x="4267199" y="3260359"/>
            <a:ext cx="1268241" cy="276999"/>
            <a:chOff x="1694389" y="3291302"/>
            <a:chExt cx="950610" cy="207982"/>
          </a:xfrm>
        </p:grpSpPr>
        <p:sp>
          <p:nvSpPr>
            <p:cNvPr id="14" name="矩形 13"/>
            <p:cNvSpPr/>
            <p:nvPr/>
          </p:nvSpPr>
          <p:spPr>
            <a:xfrm flipH="1">
              <a:off x="1694389" y="3364292"/>
              <a:ext cx="71395" cy="71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15" name="TextBox 14"/>
            <p:cNvSpPr txBox="1"/>
            <p:nvPr/>
          </p:nvSpPr>
          <p:spPr>
            <a:xfrm>
              <a:off x="1807291" y="3291302"/>
              <a:ext cx="837708" cy="207982"/>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Background</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p:txBody>
        </p:sp>
      </p:grpSp>
      <p:grpSp>
        <p:nvGrpSpPr>
          <p:cNvPr id="3" name="组合 15"/>
          <p:cNvGrpSpPr>
            <a:grpSpLocks/>
          </p:cNvGrpSpPr>
          <p:nvPr/>
        </p:nvGrpSpPr>
        <p:grpSpPr bwMode="auto">
          <a:xfrm>
            <a:off x="6137275" y="3251385"/>
            <a:ext cx="1783936" cy="277000"/>
            <a:chOff x="1694389" y="3611424"/>
            <a:chExt cx="1338453" cy="207983"/>
          </a:xfrm>
        </p:grpSpPr>
        <p:sp>
          <p:nvSpPr>
            <p:cNvPr id="17" name="矩形 16"/>
            <p:cNvSpPr/>
            <p:nvPr/>
          </p:nvSpPr>
          <p:spPr>
            <a:xfrm flipH="1">
              <a:off x="1694389" y="3691149"/>
              <a:ext cx="71464" cy="71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18" name="TextBox 17"/>
            <p:cNvSpPr txBox="1"/>
            <p:nvPr/>
          </p:nvSpPr>
          <p:spPr>
            <a:xfrm>
              <a:off x="1826387" y="3611424"/>
              <a:ext cx="1206455" cy="207983"/>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Scope of  problem</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p:txBody>
        </p:sp>
      </p:grpSp>
      <p:grpSp>
        <p:nvGrpSpPr>
          <p:cNvPr id="4" name="组合 18"/>
          <p:cNvGrpSpPr>
            <a:grpSpLocks/>
          </p:cNvGrpSpPr>
          <p:nvPr/>
        </p:nvGrpSpPr>
        <p:grpSpPr bwMode="auto">
          <a:xfrm>
            <a:off x="4267200" y="3748742"/>
            <a:ext cx="1338773" cy="276999"/>
            <a:chOff x="1694389" y="3962983"/>
            <a:chExt cx="1003477" cy="206888"/>
          </a:xfrm>
        </p:grpSpPr>
        <p:sp>
          <p:nvSpPr>
            <p:cNvPr id="20" name="矩形 19"/>
            <p:cNvSpPr/>
            <p:nvPr/>
          </p:nvSpPr>
          <p:spPr>
            <a:xfrm flipH="1">
              <a:off x="1694389" y="4030080"/>
              <a:ext cx="71395" cy="7114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21" name="TextBox 20"/>
            <p:cNvSpPr txBox="1"/>
            <p:nvPr/>
          </p:nvSpPr>
          <p:spPr>
            <a:xfrm>
              <a:off x="1807291" y="3962983"/>
              <a:ext cx="890575" cy="206888"/>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Assumptions</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p:txBody>
        </p:sp>
      </p:grpSp>
      <p:grpSp>
        <p:nvGrpSpPr>
          <p:cNvPr id="5" name="组合 21"/>
          <p:cNvGrpSpPr>
            <a:grpSpLocks/>
          </p:cNvGrpSpPr>
          <p:nvPr/>
        </p:nvGrpSpPr>
        <p:grpSpPr bwMode="auto">
          <a:xfrm>
            <a:off x="6137270" y="3748742"/>
            <a:ext cx="1022936" cy="276999"/>
            <a:chOff x="1694389" y="4299034"/>
            <a:chExt cx="767491" cy="206888"/>
          </a:xfrm>
        </p:grpSpPr>
        <p:sp>
          <p:nvSpPr>
            <p:cNvPr id="23" name="矩形 22"/>
            <p:cNvSpPr/>
            <p:nvPr/>
          </p:nvSpPr>
          <p:spPr>
            <a:xfrm flipH="1">
              <a:off x="1694389" y="4366131"/>
              <a:ext cx="71464" cy="7114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24" name="TextBox 23"/>
            <p:cNvSpPr txBox="1"/>
            <p:nvPr/>
          </p:nvSpPr>
          <p:spPr>
            <a:xfrm>
              <a:off x="1839841" y="4299034"/>
              <a:ext cx="622039" cy="206888"/>
            </a:xfrm>
            <a:prstGeom prst="rect">
              <a:avLst/>
            </a:prstGeom>
            <a:noFill/>
          </p:spPr>
          <p:txBody>
            <a:bodyPr wrap="none">
              <a:spAutoFit/>
            </a:bodyPr>
            <a:lstStyle/>
            <a:p>
              <a:pPr lvl="0" defTabSz="914400">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Outlines</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p:txBody>
        </p:sp>
      </p:grpSp>
      <p:sp>
        <p:nvSpPr>
          <p:cNvPr id="22" name="TextBox 21"/>
          <p:cNvSpPr txBox="1"/>
          <p:nvPr/>
        </p:nvSpPr>
        <p:spPr>
          <a:xfrm>
            <a:off x="5372100" y="4089400"/>
            <a:ext cx="1223963" cy="1323975"/>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宋体" panose="02010600030101010101" pitchFamily="2" charset="-122"/>
                <a:cs typeface="+mn-cs"/>
              </a:rPr>
              <a:t>01</a:t>
            </a:r>
            <a:endParaRPr kumimoji="0" lang="zh-CN" altLang="en-US" sz="8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transition spd="slow" advClick="0" advTm="5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91">
            <a:extLst>
              <a:ext uri="{FF2B5EF4-FFF2-40B4-BE49-F238E27FC236}">
                <a16:creationId xmlns:a16="http://schemas.microsoft.com/office/drawing/2014/main" id="{3DB9FE42-4080-4E70-862F-C442406E2C8B}"/>
              </a:ext>
            </a:extLst>
          </p:cNvPr>
          <p:cNvSpPr txBox="1">
            <a:spLocks noChangeArrowheads="1"/>
          </p:cNvSpPr>
          <p:nvPr/>
        </p:nvSpPr>
        <p:spPr bwMode="auto">
          <a:xfrm>
            <a:off x="1416050" y="574675"/>
            <a:ext cx="8362788" cy="584775"/>
          </a:xfrm>
          <a:prstGeom prst="rect">
            <a:avLst/>
          </a:prstGeom>
          <a:noFill/>
          <a:ln w="9525">
            <a:noFill/>
            <a:miter lim="800000"/>
            <a:headEnd/>
            <a:tailEnd/>
          </a:ln>
        </p:spPr>
        <p:txBody>
          <a:bodyPr wrap="square">
            <a:spAutoFit/>
          </a:bodyPr>
          <a:lstStyle/>
          <a:p>
            <a:pPr eaLnBrk="1" hangingPunct="1">
              <a:buFont typeface="Arial" charset="0"/>
              <a:buNone/>
            </a:pPr>
            <a:r>
              <a:rPr lang="en-US" altLang="zh-CN" sz="3200" dirty="0"/>
              <a:t>Strike price = Guarantee rate</a:t>
            </a:r>
          </a:p>
        </p:txBody>
      </p:sp>
      <p:sp>
        <p:nvSpPr>
          <p:cNvPr id="4" name="Freeform 254">
            <a:extLst>
              <a:ext uri="{FF2B5EF4-FFF2-40B4-BE49-F238E27FC236}">
                <a16:creationId xmlns:a16="http://schemas.microsoft.com/office/drawing/2014/main" id="{F3191868-28F3-4FFA-B161-A415CF48F3E8}"/>
              </a:ext>
            </a:extLst>
          </p:cNvPr>
          <p:cNvSpPr>
            <a:spLocks noEditPoints="1"/>
          </p:cNvSpPr>
          <p:nvPr/>
        </p:nvSpPr>
        <p:spPr bwMode="auto">
          <a:xfrm>
            <a:off x="1966913" y="4148138"/>
            <a:ext cx="430212" cy="423862"/>
          </a:xfrm>
          <a:custGeom>
            <a:avLst/>
            <a:gdLst>
              <a:gd name="T0" fmla="*/ 2147483646 w 256"/>
              <a:gd name="T1" fmla="*/ 2147483646 h 252"/>
              <a:gd name="T2" fmla="*/ 2147483646 w 256"/>
              <a:gd name="T3" fmla="*/ 2147483646 h 252"/>
              <a:gd name="T4" fmla="*/ 2147483646 w 256"/>
              <a:gd name="T5" fmla="*/ 2147483646 h 252"/>
              <a:gd name="T6" fmla="*/ 2147483646 w 256"/>
              <a:gd name="T7" fmla="*/ 2147483646 h 252"/>
              <a:gd name="T8" fmla="*/ 2147483646 w 256"/>
              <a:gd name="T9" fmla="*/ 2147483646 h 252"/>
              <a:gd name="T10" fmla="*/ 2147483646 w 256"/>
              <a:gd name="T11" fmla="*/ 2147483646 h 252"/>
              <a:gd name="T12" fmla="*/ 2147483646 w 256"/>
              <a:gd name="T13" fmla="*/ 2147483646 h 252"/>
              <a:gd name="T14" fmla="*/ 2147483646 w 256"/>
              <a:gd name="T15" fmla="*/ 2147483646 h 252"/>
              <a:gd name="T16" fmla="*/ 2147483646 w 256"/>
              <a:gd name="T17" fmla="*/ 2147483646 h 252"/>
              <a:gd name="T18" fmla="*/ 2147483646 w 256"/>
              <a:gd name="T19" fmla="*/ 2147483646 h 252"/>
              <a:gd name="T20" fmla="*/ 2147483646 w 256"/>
              <a:gd name="T21" fmla="*/ 2147483646 h 252"/>
              <a:gd name="T22" fmla="*/ 2147483646 w 256"/>
              <a:gd name="T23" fmla="*/ 2147483646 h 252"/>
              <a:gd name="T24" fmla="*/ 2147483646 w 256"/>
              <a:gd name="T25" fmla="*/ 2147483646 h 252"/>
              <a:gd name="T26" fmla="*/ 2147483646 w 256"/>
              <a:gd name="T27" fmla="*/ 2147483646 h 252"/>
              <a:gd name="T28" fmla="*/ 2147483646 w 256"/>
              <a:gd name="T29" fmla="*/ 2147483646 h 252"/>
              <a:gd name="T30" fmla="*/ 2147483646 w 256"/>
              <a:gd name="T31" fmla="*/ 2147483646 h 252"/>
              <a:gd name="T32" fmla="*/ 2147483646 w 256"/>
              <a:gd name="T33" fmla="*/ 2147483646 h 252"/>
              <a:gd name="T34" fmla="*/ 2147483646 w 256"/>
              <a:gd name="T35" fmla="*/ 2147483646 h 252"/>
              <a:gd name="T36" fmla="*/ 2147483646 w 256"/>
              <a:gd name="T37" fmla="*/ 2147483646 h 252"/>
              <a:gd name="T38" fmla="*/ 2147483646 w 256"/>
              <a:gd name="T39" fmla="*/ 2147483646 h 252"/>
              <a:gd name="T40" fmla="*/ 2147483646 w 256"/>
              <a:gd name="T41" fmla="*/ 2147483646 h 252"/>
              <a:gd name="T42" fmla="*/ 2147483646 w 256"/>
              <a:gd name="T43" fmla="*/ 2147483646 h 252"/>
              <a:gd name="T44" fmla="*/ 2147483646 w 256"/>
              <a:gd name="T45" fmla="*/ 2147483646 h 252"/>
              <a:gd name="T46" fmla="*/ 2147483646 w 256"/>
              <a:gd name="T47" fmla="*/ 2147483646 h 252"/>
              <a:gd name="T48" fmla="*/ 2147483646 w 256"/>
              <a:gd name="T49" fmla="*/ 2147483646 h 252"/>
              <a:gd name="T50" fmla="*/ 2147483646 w 256"/>
              <a:gd name="T51" fmla="*/ 2147483646 h 252"/>
              <a:gd name="T52" fmla="*/ 2147483646 w 256"/>
              <a:gd name="T53" fmla="*/ 2147483646 h 252"/>
              <a:gd name="T54" fmla="*/ 2147483646 w 256"/>
              <a:gd name="T55" fmla="*/ 2147483646 h 252"/>
              <a:gd name="T56" fmla="*/ 2147483646 w 256"/>
              <a:gd name="T57" fmla="*/ 2147483646 h 252"/>
              <a:gd name="T58" fmla="*/ 2147483646 w 256"/>
              <a:gd name="T59" fmla="*/ 2147483646 h 252"/>
              <a:gd name="T60" fmla="*/ 2147483646 w 256"/>
              <a:gd name="T61" fmla="*/ 2147483646 h 252"/>
              <a:gd name="T62" fmla="*/ 2147483646 w 256"/>
              <a:gd name="T63" fmla="*/ 2147483646 h 252"/>
              <a:gd name="T64" fmla="*/ 2147483646 w 256"/>
              <a:gd name="T65" fmla="*/ 2147483646 h 252"/>
              <a:gd name="T66" fmla="*/ 2147483646 w 256"/>
              <a:gd name="T67" fmla="*/ 2147483646 h 252"/>
              <a:gd name="T68" fmla="*/ 2147483646 w 256"/>
              <a:gd name="T69" fmla="*/ 2147483646 h 252"/>
              <a:gd name="T70" fmla="*/ 2147483646 w 256"/>
              <a:gd name="T71" fmla="*/ 2147483646 h 252"/>
              <a:gd name="T72" fmla="*/ 2147483646 w 256"/>
              <a:gd name="T73" fmla="*/ 2147483646 h 252"/>
              <a:gd name="T74" fmla="*/ 2147483646 w 256"/>
              <a:gd name="T75" fmla="*/ 2147483646 h 252"/>
              <a:gd name="T76" fmla="*/ 2147483646 w 256"/>
              <a:gd name="T77" fmla="*/ 2147483646 h 252"/>
              <a:gd name="T78" fmla="*/ 2147483646 w 256"/>
              <a:gd name="T79" fmla="*/ 2147483646 h 252"/>
              <a:gd name="T80" fmla="*/ 2147483646 w 256"/>
              <a:gd name="T81" fmla="*/ 2147483646 h 252"/>
              <a:gd name="T82" fmla="*/ 2147483646 w 256"/>
              <a:gd name="T83" fmla="*/ 2147483646 h 252"/>
              <a:gd name="T84" fmla="*/ 2147483646 w 256"/>
              <a:gd name="T85" fmla="*/ 2147483646 h 252"/>
              <a:gd name="T86" fmla="*/ 2147483646 w 256"/>
              <a:gd name="T87" fmla="*/ 2147483646 h 252"/>
              <a:gd name="T88" fmla="*/ 2147483646 w 256"/>
              <a:gd name="T89" fmla="*/ 2147483646 h 252"/>
              <a:gd name="T90" fmla="*/ 2147483646 w 256"/>
              <a:gd name="T91" fmla="*/ 2147483646 h 252"/>
              <a:gd name="T92" fmla="*/ 2147483646 w 256"/>
              <a:gd name="T93" fmla="*/ 2147483646 h 252"/>
              <a:gd name="T94" fmla="*/ 2147483646 w 256"/>
              <a:gd name="T95" fmla="*/ 2147483646 h 252"/>
              <a:gd name="T96" fmla="*/ 2147483646 w 256"/>
              <a:gd name="T97" fmla="*/ 2147483646 h 252"/>
              <a:gd name="T98" fmla="*/ 2147483646 w 256"/>
              <a:gd name="T99" fmla="*/ 2147483646 h 252"/>
              <a:gd name="T100" fmla="*/ 2147483646 w 256"/>
              <a:gd name="T101" fmla="*/ 2147483646 h 252"/>
              <a:gd name="T102" fmla="*/ 2147483646 w 256"/>
              <a:gd name="T103" fmla="*/ 2147483646 h 252"/>
              <a:gd name="T104" fmla="*/ 2147483646 w 256"/>
              <a:gd name="T105" fmla="*/ 2147483646 h 252"/>
              <a:gd name="T106" fmla="*/ 2147483646 w 256"/>
              <a:gd name="T107" fmla="*/ 2147483646 h 252"/>
              <a:gd name="T108" fmla="*/ 2147483646 w 256"/>
              <a:gd name="T109" fmla="*/ 2147483646 h 252"/>
              <a:gd name="T110" fmla="*/ 2147483646 w 256"/>
              <a:gd name="T111" fmla="*/ 2147483646 h 252"/>
              <a:gd name="T112" fmla="*/ 2147483646 w 256"/>
              <a:gd name="T113" fmla="*/ 2147483646 h 252"/>
              <a:gd name="T114" fmla="*/ 2147483646 w 256"/>
              <a:gd name="T115" fmla="*/ 2147483646 h 252"/>
              <a:gd name="T116" fmla="*/ 2147483646 w 256"/>
              <a:gd name="T117" fmla="*/ 2147483646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6" h="252">
                <a:moveTo>
                  <a:pt x="166" y="130"/>
                </a:moveTo>
                <a:lnTo>
                  <a:pt x="166" y="130"/>
                </a:lnTo>
                <a:lnTo>
                  <a:pt x="178" y="133"/>
                </a:lnTo>
                <a:lnTo>
                  <a:pt x="191" y="135"/>
                </a:lnTo>
                <a:lnTo>
                  <a:pt x="204" y="133"/>
                </a:lnTo>
                <a:lnTo>
                  <a:pt x="216" y="130"/>
                </a:lnTo>
                <a:lnTo>
                  <a:pt x="227" y="123"/>
                </a:lnTo>
                <a:lnTo>
                  <a:pt x="236" y="115"/>
                </a:lnTo>
                <a:lnTo>
                  <a:pt x="246" y="106"/>
                </a:lnTo>
                <a:lnTo>
                  <a:pt x="251" y="94"/>
                </a:lnTo>
                <a:lnTo>
                  <a:pt x="255" y="83"/>
                </a:lnTo>
                <a:lnTo>
                  <a:pt x="256" y="70"/>
                </a:lnTo>
                <a:lnTo>
                  <a:pt x="255" y="58"/>
                </a:lnTo>
                <a:lnTo>
                  <a:pt x="209" y="107"/>
                </a:lnTo>
                <a:lnTo>
                  <a:pt x="165" y="100"/>
                </a:lnTo>
                <a:lnTo>
                  <a:pt x="149" y="58"/>
                </a:lnTo>
                <a:lnTo>
                  <a:pt x="200" y="5"/>
                </a:lnTo>
                <a:lnTo>
                  <a:pt x="191" y="3"/>
                </a:lnTo>
                <a:lnTo>
                  <a:pt x="178" y="5"/>
                </a:lnTo>
                <a:lnTo>
                  <a:pt x="165" y="9"/>
                </a:lnTo>
                <a:lnTo>
                  <a:pt x="155" y="15"/>
                </a:lnTo>
                <a:lnTo>
                  <a:pt x="144" y="23"/>
                </a:lnTo>
                <a:lnTo>
                  <a:pt x="136" y="32"/>
                </a:lnTo>
                <a:lnTo>
                  <a:pt x="130" y="44"/>
                </a:lnTo>
                <a:lnTo>
                  <a:pt x="126" y="57"/>
                </a:lnTo>
                <a:lnTo>
                  <a:pt x="125" y="70"/>
                </a:lnTo>
                <a:lnTo>
                  <a:pt x="126" y="83"/>
                </a:lnTo>
                <a:lnTo>
                  <a:pt x="131" y="96"/>
                </a:lnTo>
                <a:lnTo>
                  <a:pt x="122" y="109"/>
                </a:lnTo>
                <a:lnTo>
                  <a:pt x="114" y="120"/>
                </a:lnTo>
                <a:lnTo>
                  <a:pt x="96" y="143"/>
                </a:lnTo>
                <a:lnTo>
                  <a:pt x="80" y="161"/>
                </a:lnTo>
                <a:lnTo>
                  <a:pt x="69" y="172"/>
                </a:lnTo>
                <a:lnTo>
                  <a:pt x="62" y="171"/>
                </a:lnTo>
                <a:lnTo>
                  <a:pt x="57" y="170"/>
                </a:lnTo>
                <a:lnTo>
                  <a:pt x="48" y="171"/>
                </a:lnTo>
                <a:lnTo>
                  <a:pt x="40" y="174"/>
                </a:lnTo>
                <a:lnTo>
                  <a:pt x="34" y="178"/>
                </a:lnTo>
                <a:lnTo>
                  <a:pt x="28" y="181"/>
                </a:lnTo>
                <a:lnTo>
                  <a:pt x="23" y="188"/>
                </a:lnTo>
                <a:lnTo>
                  <a:pt x="19" y="194"/>
                </a:lnTo>
                <a:lnTo>
                  <a:pt x="17" y="202"/>
                </a:lnTo>
                <a:lnTo>
                  <a:pt x="15" y="210"/>
                </a:lnTo>
                <a:lnTo>
                  <a:pt x="17" y="219"/>
                </a:lnTo>
                <a:lnTo>
                  <a:pt x="19" y="227"/>
                </a:lnTo>
                <a:lnTo>
                  <a:pt x="23" y="233"/>
                </a:lnTo>
                <a:lnTo>
                  <a:pt x="28" y="239"/>
                </a:lnTo>
                <a:lnTo>
                  <a:pt x="34" y="244"/>
                </a:lnTo>
                <a:lnTo>
                  <a:pt x="40" y="248"/>
                </a:lnTo>
                <a:lnTo>
                  <a:pt x="48" y="250"/>
                </a:lnTo>
                <a:lnTo>
                  <a:pt x="57" y="252"/>
                </a:lnTo>
                <a:lnTo>
                  <a:pt x="65" y="250"/>
                </a:lnTo>
                <a:lnTo>
                  <a:pt x="73" y="248"/>
                </a:lnTo>
                <a:lnTo>
                  <a:pt x="79" y="244"/>
                </a:lnTo>
                <a:lnTo>
                  <a:pt x="86" y="239"/>
                </a:lnTo>
                <a:lnTo>
                  <a:pt x="90" y="233"/>
                </a:lnTo>
                <a:lnTo>
                  <a:pt x="93" y="227"/>
                </a:lnTo>
                <a:lnTo>
                  <a:pt x="96" y="219"/>
                </a:lnTo>
                <a:lnTo>
                  <a:pt x="97" y="210"/>
                </a:lnTo>
                <a:lnTo>
                  <a:pt x="96" y="202"/>
                </a:lnTo>
                <a:lnTo>
                  <a:pt x="93" y="196"/>
                </a:lnTo>
                <a:lnTo>
                  <a:pt x="104" y="184"/>
                </a:lnTo>
                <a:lnTo>
                  <a:pt x="119" y="167"/>
                </a:lnTo>
                <a:lnTo>
                  <a:pt x="140" y="149"/>
                </a:lnTo>
                <a:lnTo>
                  <a:pt x="152" y="139"/>
                </a:lnTo>
                <a:lnTo>
                  <a:pt x="166" y="130"/>
                </a:lnTo>
                <a:close/>
                <a:moveTo>
                  <a:pt x="57" y="232"/>
                </a:moveTo>
                <a:lnTo>
                  <a:pt x="57" y="232"/>
                </a:lnTo>
                <a:lnTo>
                  <a:pt x="52" y="232"/>
                </a:lnTo>
                <a:lnTo>
                  <a:pt x="48" y="231"/>
                </a:lnTo>
                <a:lnTo>
                  <a:pt x="44" y="228"/>
                </a:lnTo>
                <a:lnTo>
                  <a:pt x="41" y="226"/>
                </a:lnTo>
                <a:lnTo>
                  <a:pt x="39" y="223"/>
                </a:lnTo>
                <a:lnTo>
                  <a:pt x="36" y="219"/>
                </a:lnTo>
                <a:lnTo>
                  <a:pt x="35" y="215"/>
                </a:lnTo>
                <a:lnTo>
                  <a:pt x="35" y="210"/>
                </a:lnTo>
                <a:lnTo>
                  <a:pt x="35" y="206"/>
                </a:lnTo>
                <a:lnTo>
                  <a:pt x="36" y="202"/>
                </a:lnTo>
                <a:lnTo>
                  <a:pt x="39" y="198"/>
                </a:lnTo>
                <a:lnTo>
                  <a:pt x="41" y="196"/>
                </a:lnTo>
                <a:lnTo>
                  <a:pt x="44" y="193"/>
                </a:lnTo>
                <a:lnTo>
                  <a:pt x="48" y="191"/>
                </a:lnTo>
                <a:lnTo>
                  <a:pt x="52" y="189"/>
                </a:lnTo>
                <a:lnTo>
                  <a:pt x="57" y="189"/>
                </a:lnTo>
                <a:lnTo>
                  <a:pt x="61" y="189"/>
                </a:lnTo>
                <a:lnTo>
                  <a:pt x="65" y="191"/>
                </a:lnTo>
                <a:lnTo>
                  <a:pt x="69" y="193"/>
                </a:lnTo>
                <a:lnTo>
                  <a:pt x="71" y="196"/>
                </a:lnTo>
                <a:lnTo>
                  <a:pt x="74" y="198"/>
                </a:lnTo>
                <a:lnTo>
                  <a:pt x="77" y="202"/>
                </a:lnTo>
                <a:lnTo>
                  <a:pt x="78" y="206"/>
                </a:lnTo>
                <a:lnTo>
                  <a:pt x="78" y="210"/>
                </a:lnTo>
                <a:lnTo>
                  <a:pt x="78" y="215"/>
                </a:lnTo>
                <a:lnTo>
                  <a:pt x="77" y="219"/>
                </a:lnTo>
                <a:lnTo>
                  <a:pt x="74" y="223"/>
                </a:lnTo>
                <a:lnTo>
                  <a:pt x="71" y="226"/>
                </a:lnTo>
                <a:lnTo>
                  <a:pt x="69" y="228"/>
                </a:lnTo>
                <a:lnTo>
                  <a:pt x="65" y="231"/>
                </a:lnTo>
                <a:lnTo>
                  <a:pt x="61" y="232"/>
                </a:lnTo>
                <a:lnTo>
                  <a:pt x="57" y="232"/>
                </a:lnTo>
                <a:close/>
                <a:moveTo>
                  <a:pt x="61" y="79"/>
                </a:moveTo>
                <a:lnTo>
                  <a:pt x="99" y="119"/>
                </a:lnTo>
                <a:lnTo>
                  <a:pt x="117" y="100"/>
                </a:lnTo>
                <a:lnTo>
                  <a:pt x="79" y="61"/>
                </a:lnTo>
                <a:lnTo>
                  <a:pt x="88" y="52"/>
                </a:lnTo>
                <a:lnTo>
                  <a:pt x="36" y="0"/>
                </a:lnTo>
                <a:lnTo>
                  <a:pt x="0" y="37"/>
                </a:lnTo>
                <a:lnTo>
                  <a:pt x="51" y="88"/>
                </a:lnTo>
                <a:lnTo>
                  <a:pt x="61" y="79"/>
                </a:lnTo>
                <a:close/>
                <a:moveTo>
                  <a:pt x="179" y="139"/>
                </a:moveTo>
                <a:lnTo>
                  <a:pt x="179" y="139"/>
                </a:lnTo>
                <a:lnTo>
                  <a:pt x="174" y="140"/>
                </a:lnTo>
                <a:lnTo>
                  <a:pt x="169" y="144"/>
                </a:lnTo>
                <a:lnTo>
                  <a:pt x="161" y="148"/>
                </a:lnTo>
                <a:lnTo>
                  <a:pt x="153" y="154"/>
                </a:lnTo>
                <a:lnTo>
                  <a:pt x="144" y="162"/>
                </a:lnTo>
                <a:lnTo>
                  <a:pt x="135" y="172"/>
                </a:lnTo>
                <a:lnTo>
                  <a:pt x="126" y="185"/>
                </a:lnTo>
                <a:lnTo>
                  <a:pt x="155" y="214"/>
                </a:lnTo>
                <a:lnTo>
                  <a:pt x="184" y="244"/>
                </a:lnTo>
                <a:lnTo>
                  <a:pt x="188" y="248"/>
                </a:lnTo>
                <a:lnTo>
                  <a:pt x="194" y="250"/>
                </a:lnTo>
                <a:lnTo>
                  <a:pt x="197" y="252"/>
                </a:lnTo>
                <a:lnTo>
                  <a:pt x="203" y="252"/>
                </a:lnTo>
                <a:lnTo>
                  <a:pt x="208" y="252"/>
                </a:lnTo>
                <a:lnTo>
                  <a:pt x="213" y="250"/>
                </a:lnTo>
                <a:lnTo>
                  <a:pt x="217" y="248"/>
                </a:lnTo>
                <a:lnTo>
                  <a:pt x="221" y="244"/>
                </a:lnTo>
                <a:lnTo>
                  <a:pt x="236" y="230"/>
                </a:lnTo>
                <a:lnTo>
                  <a:pt x="239" y="226"/>
                </a:lnTo>
                <a:lnTo>
                  <a:pt x="242" y="220"/>
                </a:lnTo>
                <a:lnTo>
                  <a:pt x="243" y="217"/>
                </a:lnTo>
                <a:lnTo>
                  <a:pt x="243" y="211"/>
                </a:lnTo>
                <a:lnTo>
                  <a:pt x="243" y="206"/>
                </a:lnTo>
                <a:lnTo>
                  <a:pt x="242" y="201"/>
                </a:lnTo>
                <a:lnTo>
                  <a:pt x="239" y="197"/>
                </a:lnTo>
                <a:lnTo>
                  <a:pt x="236" y="193"/>
                </a:lnTo>
                <a:lnTo>
                  <a:pt x="179" y="139"/>
                </a:lnTo>
                <a:close/>
                <a:moveTo>
                  <a:pt x="205" y="233"/>
                </a:moveTo>
                <a:lnTo>
                  <a:pt x="205" y="233"/>
                </a:lnTo>
                <a:lnTo>
                  <a:pt x="203" y="236"/>
                </a:lnTo>
                <a:lnTo>
                  <a:pt x="200" y="236"/>
                </a:lnTo>
                <a:lnTo>
                  <a:pt x="197" y="236"/>
                </a:lnTo>
                <a:lnTo>
                  <a:pt x="196" y="233"/>
                </a:lnTo>
                <a:lnTo>
                  <a:pt x="148" y="187"/>
                </a:lnTo>
                <a:lnTo>
                  <a:pt x="147" y="184"/>
                </a:lnTo>
                <a:lnTo>
                  <a:pt x="147" y="183"/>
                </a:lnTo>
                <a:lnTo>
                  <a:pt x="147" y="180"/>
                </a:lnTo>
                <a:lnTo>
                  <a:pt x="148" y="178"/>
                </a:lnTo>
                <a:lnTo>
                  <a:pt x="151" y="176"/>
                </a:lnTo>
                <a:lnTo>
                  <a:pt x="153" y="175"/>
                </a:lnTo>
                <a:lnTo>
                  <a:pt x="156" y="176"/>
                </a:lnTo>
                <a:lnTo>
                  <a:pt x="157" y="178"/>
                </a:lnTo>
                <a:lnTo>
                  <a:pt x="205" y="224"/>
                </a:lnTo>
                <a:lnTo>
                  <a:pt x="207" y="227"/>
                </a:lnTo>
                <a:lnTo>
                  <a:pt x="207" y="230"/>
                </a:lnTo>
                <a:lnTo>
                  <a:pt x="207" y="232"/>
                </a:lnTo>
                <a:lnTo>
                  <a:pt x="205" y="233"/>
                </a:lnTo>
                <a:close/>
                <a:moveTo>
                  <a:pt x="226" y="213"/>
                </a:moveTo>
                <a:lnTo>
                  <a:pt x="226" y="213"/>
                </a:lnTo>
                <a:lnTo>
                  <a:pt x="223" y="215"/>
                </a:lnTo>
                <a:lnTo>
                  <a:pt x="221" y="215"/>
                </a:lnTo>
                <a:lnTo>
                  <a:pt x="218" y="215"/>
                </a:lnTo>
                <a:lnTo>
                  <a:pt x="217" y="213"/>
                </a:lnTo>
                <a:lnTo>
                  <a:pt x="169" y="166"/>
                </a:lnTo>
                <a:lnTo>
                  <a:pt x="168" y="163"/>
                </a:lnTo>
                <a:lnTo>
                  <a:pt x="168" y="162"/>
                </a:lnTo>
                <a:lnTo>
                  <a:pt x="168" y="159"/>
                </a:lnTo>
                <a:lnTo>
                  <a:pt x="169" y="157"/>
                </a:lnTo>
                <a:lnTo>
                  <a:pt x="171" y="155"/>
                </a:lnTo>
                <a:lnTo>
                  <a:pt x="174" y="154"/>
                </a:lnTo>
                <a:lnTo>
                  <a:pt x="177" y="155"/>
                </a:lnTo>
                <a:lnTo>
                  <a:pt x="178" y="157"/>
                </a:lnTo>
                <a:lnTo>
                  <a:pt x="226" y="204"/>
                </a:lnTo>
                <a:lnTo>
                  <a:pt x="227" y="206"/>
                </a:lnTo>
                <a:lnTo>
                  <a:pt x="227" y="209"/>
                </a:lnTo>
                <a:lnTo>
                  <a:pt x="227" y="211"/>
                </a:lnTo>
                <a:lnTo>
                  <a:pt x="226" y="213"/>
                </a:lnTo>
                <a:close/>
              </a:path>
            </a:pathLst>
          </a:custGeom>
          <a:solidFill>
            <a:schemeClr val="bg1"/>
          </a:solidFill>
          <a:ln w="9525">
            <a:noFill/>
            <a:round/>
            <a:headEnd/>
            <a:tailEnd/>
          </a:ln>
        </p:spPr>
        <p:txBody>
          <a:bodyPr/>
          <a:lstStyle/>
          <a:p>
            <a:endParaRPr lang="zh-CN" altLang="en-US"/>
          </a:p>
        </p:txBody>
      </p:sp>
      <p:sp>
        <p:nvSpPr>
          <p:cNvPr id="5" name="文本框 3">
            <a:extLst>
              <a:ext uri="{FF2B5EF4-FFF2-40B4-BE49-F238E27FC236}">
                <a16:creationId xmlns:a16="http://schemas.microsoft.com/office/drawing/2014/main" id="{25E84119-4441-4DC5-906D-D34A668DC64A}"/>
              </a:ext>
            </a:extLst>
          </p:cNvPr>
          <p:cNvSpPr txBox="1">
            <a:spLocks noChangeArrowheads="1"/>
          </p:cNvSpPr>
          <p:nvPr/>
        </p:nvSpPr>
        <p:spPr bwMode="auto">
          <a:xfrm>
            <a:off x="1582738" y="1438275"/>
            <a:ext cx="8054975" cy="461963"/>
          </a:xfrm>
          <a:prstGeom prst="rect">
            <a:avLst/>
          </a:prstGeom>
          <a:noFill/>
          <a:ln w="9525">
            <a:noFill/>
            <a:miter lim="800000"/>
            <a:headEnd/>
            <a:tailEnd/>
          </a:ln>
        </p:spPr>
        <p:txBody>
          <a:bodyPr>
            <a:spAutoFit/>
          </a:bodyPr>
          <a:lstStyle/>
          <a:p>
            <a:pPr marL="285750" indent="-285750">
              <a:buFont typeface="Wingdings" pitchFamily="2" charset="2"/>
              <a:buChar char="l"/>
            </a:pPr>
            <a:r>
              <a:rPr lang="en-US" altLang="zh-CN" sz="2400">
                <a:solidFill>
                  <a:srgbClr val="007BC6"/>
                </a:solidFill>
              </a:rPr>
              <a:t>Annual fee</a:t>
            </a:r>
            <a:endParaRPr lang="zh-CN" altLang="en-US" sz="2400">
              <a:solidFill>
                <a:srgbClr val="007BC6"/>
              </a:solidFill>
            </a:endParaRPr>
          </a:p>
        </p:txBody>
      </p:sp>
      <p:sp>
        <p:nvSpPr>
          <p:cNvPr id="6" name="文本框 48">
            <a:extLst>
              <a:ext uri="{FF2B5EF4-FFF2-40B4-BE49-F238E27FC236}">
                <a16:creationId xmlns:a16="http://schemas.microsoft.com/office/drawing/2014/main" id="{7E270513-AE1B-477F-A218-5CC19C10CB94}"/>
              </a:ext>
            </a:extLst>
          </p:cNvPr>
          <p:cNvSpPr txBox="1">
            <a:spLocks noChangeArrowheads="1"/>
          </p:cNvSpPr>
          <p:nvPr/>
        </p:nvSpPr>
        <p:spPr bwMode="auto">
          <a:xfrm>
            <a:off x="1601788" y="2779713"/>
            <a:ext cx="8159750" cy="461962"/>
          </a:xfrm>
          <a:prstGeom prst="rect">
            <a:avLst/>
          </a:prstGeom>
          <a:noFill/>
          <a:ln w="9525">
            <a:noFill/>
            <a:miter lim="800000"/>
            <a:headEnd/>
            <a:tailEnd/>
          </a:ln>
        </p:spPr>
        <p:txBody>
          <a:bodyPr>
            <a:spAutoFit/>
          </a:bodyPr>
          <a:lstStyle/>
          <a:p>
            <a:pPr marL="285750" indent="-285750">
              <a:buFont typeface="Wingdings" pitchFamily="2" charset="2"/>
              <a:buChar char="l"/>
            </a:pPr>
            <a:r>
              <a:rPr lang="en-US" altLang="zh-CN" sz="2400">
                <a:solidFill>
                  <a:srgbClr val="007BC6"/>
                </a:solidFill>
              </a:rPr>
              <a:t>Product fee</a:t>
            </a:r>
            <a:endParaRPr lang="zh-CN" altLang="en-US" sz="2400">
              <a:solidFill>
                <a:srgbClr val="007BC6"/>
              </a:solidFill>
            </a:endParaRPr>
          </a:p>
        </p:txBody>
      </p:sp>
      <p:sp>
        <p:nvSpPr>
          <p:cNvPr id="7" name="文本框 6">
            <a:extLst>
              <a:ext uri="{FF2B5EF4-FFF2-40B4-BE49-F238E27FC236}">
                <a16:creationId xmlns:a16="http://schemas.microsoft.com/office/drawing/2014/main" id="{E6874FF6-8530-4B10-BD30-0DBE521E631B}"/>
              </a:ext>
            </a:extLst>
          </p:cNvPr>
          <p:cNvSpPr txBox="1">
            <a:spLocks noRot="1" noChangeAspect="1" noMove="1" noResize="1" noEditPoints="1" noAdjustHandles="1" noChangeArrowheads="1" noChangeShapeType="1" noTextEdit="1"/>
          </p:cNvSpPr>
          <p:nvPr/>
        </p:nvSpPr>
        <p:spPr>
          <a:xfrm>
            <a:off x="1627983" y="3321606"/>
            <a:ext cx="8610282" cy="369332"/>
          </a:xfrm>
          <a:prstGeom prst="rect">
            <a:avLst/>
          </a:prstGeom>
          <a:blipFill>
            <a:blip r:embed="rId2" cstate="print"/>
            <a:stretch>
              <a:fillRect t="-10000" b="-26667"/>
            </a:stretch>
          </a:blipFill>
        </p:spPr>
        <p:txBody>
          <a:bodyPr/>
          <a:lstStyle/>
          <a:p>
            <a:pPr>
              <a:defRPr/>
            </a:pPr>
            <a:r>
              <a:rPr lang="zh-CN" altLang="en-US">
                <a:noFill/>
                <a:ea typeface="宋体" panose="02010600030101010101" pitchFamily="2" charset="-122"/>
              </a:rPr>
              <a:t> </a:t>
            </a:r>
          </a:p>
        </p:txBody>
      </p:sp>
      <p:sp>
        <p:nvSpPr>
          <p:cNvPr id="8" name="文本框 7">
            <a:extLst>
              <a:ext uri="{FF2B5EF4-FFF2-40B4-BE49-F238E27FC236}">
                <a16:creationId xmlns:a16="http://schemas.microsoft.com/office/drawing/2014/main" id="{D8383F93-FB6D-4183-A911-3768E6290472}"/>
              </a:ext>
            </a:extLst>
          </p:cNvPr>
          <p:cNvSpPr txBox="1">
            <a:spLocks noRot="1" noChangeAspect="1" noMove="1" noResize="1" noEditPoints="1" noAdjustHandles="1" noChangeArrowheads="1" noChangeShapeType="1" noTextEdit="1"/>
          </p:cNvSpPr>
          <p:nvPr/>
        </p:nvSpPr>
        <p:spPr>
          <a:xfrm>
            <a:off x="1817371" y="4158580"/>
            <a:ext cx="7116127" cy="646331"/>
          </a:xfrm>
          <a:prstGeom prst="rect">
            <a:avLst/>
          </a:prstGeom>
          <a:blipFill>
            <a:blip r:embed="rId3" cstate="print"/>
            <a:stretch>
              <a:fillRect l="-686" b="-14151"/>
            </a:stretch>
          </a:blipFill>
        </p:spPr>
        <p:txBody>
          <a:bodyPr/>
          <a:lstStyle/>
          <a:p>
            <a:pPr>
              <a:defRPr/>
            </a:pPr>
            <a:r>
              <a:rPr lang="zh-CN" altLang="en-US">
                <a:noFill/>
                <a:ea typeface="宋体" panose="02010600030101010101" pitchFamily="2" charset="-122"/>
              </a:rPr>
              <a:t> </a:t>
            </a:r>
          </a:p>
        </p:txBody>
      </p:sp>
      <p:sp>
        <p:nvSpPr>
          <p:cNvPr id="9" name="文本框 8">
            <a:extLst>
              <a:ext uri="{FF2B5EF4-FFF2-40B4-BE49-F238E27FC236}">
                <a16:creationId xmlns:a16="http://schemas.microsoft.com/office/drawing/2014/main" id="{52D65770-5413-4E49-BB07-D5F27A0A4CEE}"/>
              </a:ext>
            </a:extLst>
          </p:cNvPr>
          <p:cNvSpPr txBox="1">
            <a:spLocks noChangeArrowheads="1"/>
          </p:cNvSpPr>
          <p:nvPr/>
        </p:nvSpPr>
        <p:spPr bwMode="auto">
          <a:xfrm>
            <a:off x="1662113" y="3948113"/>
            <a:ext cx="3381375" cy="460375"/>
          </a:xfrm>
          <a:prstGeom prst="rect">
            <a:avLst/>
          </a:prstGeom>
          <a:noFill/>
          <a:ln w="9525">
            <a:noFill/>
            <a:miter lim="800000"/>
            <a:headEnd/>
            <a:tailEnd/>
          </a:ln>
        </p:spPr>
        <p:txBody>
          <a:bodyPr wrap="square">
            <a:spAutoFit/>
          </a:bodyPr>
          <a:lstStyle/>
          <a:p>
            <a:pPr marL="285750" indent="-285750">
              <a:buFont typeface="Wingdings" pitchFamily="2" charset="2"/>
              <a:buChar char="l"/>
            </a:pPr>
            <a:r>
              <a:rPr lang="en-US" altLang="zh-CN" sz="2400">
                <a:solidFill>
                  <a:srgbClr val="007BC6"/>
                </a:solidFill>
              </a:rPr>
              <a:t>Final payout</a:t>
            </a:r>
            <a:endParaRPr lang="zh-CN" altLang="en-US" sz="2400">
              <a:solidFill>
                <a:srgbClr val="007BC6"/>
              </a:solidFill>
            </a:endParaRPr>
          </a:p>
        </p:txBody>
      </p:sp>
      <p:sp>
        <p:nvSpPr>
          <p:cNvPr id="10" name="箭头: 下 11">
            <a:extLst>
              <a:ext uri="{FF2B5EF4-FFF2-40B4-BE49-F238E27FC236}">
                <a16:creationId xmlns:a16="http://schemas.microsoft.com/office/drawing/2014/main" id="{688E2430-DEF0-446C-BCE4-6DDE7E84CFAB}"/>
              </a:ext>
            </a:extLst>
          </p:cNvPr>
          <p:cNvSpPr>
            <a:spLocks noChangeArrowheads="1"/>
          </p:cNvSpPr>
          <p:nvPr/>
        </p:nvSpPr>
        <p:spPr bwMode="auto">
          <a:xfrm>
            <a:off x="4073525" y="4897438"/>
            <a:ext cx="163513" cy="868362"/>
          </a:xfrm>
          <a:prstGeom prst="downArrow">
            <a:avLst>
              <a:gd name="adj1" fmla="val 50000"/>
              <a:gd name="adj2" fmla="val 49689"/>
            </a:avLst>
          </a:prstGeom>
          <a:solidFill>
            <a:srgbClr val="FFC000"/>
          </a:solidFill>
          <a:ln w="9525" algn="ctr">
            <a:solidFill>
              <a:schemeClr val="tx1"/>
            </a:solidFill>
            <a:round/>
            <a:headEnd/>
            <a:tailEnd/>
          </a:ln>
        </p:spPr>
        <p:txBody>
          <a:bodyPr/>
          <a:lstStyle/>
          <a:p>
            <a:pPr>
              <a:buFont typeface="Arial" charset="0"/>
              <a:buNone/>
            </a:pPr>
            <a:endParaRPr lang="zh-CN" altLang="en-US"/>
          </a:p>
        </p:txBody>
      </p:sp>
      <p:sp>
        <p:nvSpPr>
          <p:cNvPr id="11" name="文本框 10">
            <a:extLst>
              <a:ext uri="{FF2B5EF4-FFF2-40B4-BE49-F238E27FC236}">
                <a16:creationId xmlns:a16="http://schemas.microsoft.com/office/drawing/2014/main" id="{10563B46-D185-4772-B4A9-3E42C5379188}"/>
              </a:ext>
            </a:extLst>
          </p:cNvPr>
          <p:cNvSpPr txBox="1"/>
          <p:nvPr/>
        </p:nvSpPr>
        <p:spPr>
          <a:xfrm>
            <a:off x="3106738" y="5843588"/>
            <a:ext cx="3290887" cy="369887"/>
          </a:xfrm>
          <a:prstGeom prst="rect">
            <a:avLst/>
          </a:prstGeom>
          <a:noFill/>
        </p:spPr>
        <p:txBody>
          <a:bodyPr>
            <a:spAutoFit/>
          </a:bodyPr>
          <a:lstStyle/>
          <a:p>
            <a:pPr>
              <a:buFont typeface="Arial" panose="020B0604020202020204" pitchFamily="34" charset="0"/>
              <a:buNone/>
              <a:defRPr/>
            </a:pPr>
            <a:r>
              <a:rPr lang="en-US" altLang="zh-CN" dirty="0">
                <a:ea typeface="宋体" panose="02010600030101010101" pitchFamily="2" charset="-122"/>
              </a:rPr>
              <a:t>Final  payout = </a:t>
            </a:r>
            <a:r>
              <a:rPr lang="en-US" altLang="zh-CN" b="1" dirty="0">
                <a:solidFill>
                  <a:schemeClr val="accent6"/>
                </a:solidFill>
                <a:ea typeface="宋体" panose="02010600030101010101" pitchFamily="2" charset="-122"/>
              </a:rPr>
              <a:t>130.8592%.</a:t>
            </a:r>
            <a:endParaRPr lang="zh-CN" altLang="en-US" b="1" dirty="0">
              <a:solidFill>
                <a:schemeClr val="accent6"/>
              </a:solidFill>
              <a:ea typeface="宋体" panose="02010600030101010101" pitchFamily="2" charset="-122"/>
            </a:endParaRPr>
          </a:p>
        </p:txBody>
      </p:sp>
      <p:sp>
        <p:nvSpPr>
          <p:cNvPr id="12" name="文本框 11">
            <a:extLst>
              <a:ext uri="{FF2B5EF4-FFF2-40B4-BE49-F238E27FC236}">
                <a16:creationId xmlns:a16="http://schemas.microsoft.com/office/drawing/2014/main" id="{F7245A63-F76C-4699-B88E-DCB7B73ED79A}"/>
              </a:ext>
            </a:extLst>
          </p:cNvPr>
          <p:cNvSpPr txBox="1"/>
          <p:nvPr/>
        </p:nvSpPr>
        <p:spPr>
          <a:xfrm>
            <a:off x="4279900" y="5100638"/>
            <a:ext cx="2724150" cy="369887"/>
          </a:xfrm>
          <a:prstGeom prst="rect">
            <a:avLst/>
          </a:prstGeom>
          <a:noFill/>
        </p:spPr>
        <p:txBody>
          <a:bodyPr>
            <a:spAutoFit/>
          </a:bodyPr>
          <a:lstStyle/>
          <a:p>
            <a:pPr>
              <a:buFont typeface="Arial" panose="020B0604020202020204" pitchFamily="34" charset="0"/>
              <a:buNone/>
              <a:defRPr/>
            </a:pPr>
            <a:r>
              <a:rPr lang="en-US" altLang="zh-CN" b="1" dirty="0">
                <a:solidFill>
                  <a:schemeClr val="accent6"/>
                </a:solidFill>
                <a:ea typeface="宋体" panose="02010600030101010101" pitchFamily="2" charset="-122"/>
              </a:rPr>
              <a:t>10000 times simulation</a:t>
            </a:r>
            <a:endParaRPr lang="zh-CN" altLang="en-US" b="1" dirty="0">
              <a:solidFill>
                <a:schemeClr val="accent6"/>
              </a:solidFill>
              <a:ea typeface="宋体" panose="02010600030101010101" pitchFamily="2" charset="-122"/>
            </a:endParaRPr>
          </a:p>
        </p:txBody>
      </p:sp>
      <p:sp>
        <p:nvSpPr>
          <p:cNvPr id="13" name="文本框 3">
            <a:extLst>
              <a:ext uri="{FF2B5EF4-FFF2-40B4-BE49-F238E27FC236}">
                <a16:creationId xmlns:a16="http://schemas.microsoft.com/office/drawing/2014/main" id="{592337DA-C760-48AA-8974-E489E3B88ABB}"/>
              </a:ext>
            </a:extLst>
          </p:cNvPr>
          <p:cNvSpPr txBox="1">
            <a:spLocks noChangeArrowheads="1"/>
          </p:cNvSpPr>
          <p:nvPr/>
        </p:nvSpPr>
        <p:spPr bwMode="auto">
          <a:xfrm>
            <a:off x="1852613" y="2068513"/>
            <a:ext cx="4148137" cy="369887"/>
          </a:xfrm>
          <a:prstGeom prst="rect">
            <a:avLst/>
          </a:prstGeom>
          <a:noFill/>
          <a:ln w="9525">
            <a:noFill/>
            <a:miter lim="800000"/>
            <a:headEnd/>
            <a:tailEnd/>
          </a:ln>
        </p:spPr>
        <p:txBody>
          <a:bodyPr wrap="square">
            <a:spAutoFit/>
          </a:bodyPr>
          <a:lstStyle/>
          <a:p>
            <a:r>
              <a:rPr lang="en-US" altLang="zh-CN" dirty="0"/>
              <a:t>Annual</a:t>
            </a:r>
            <a:r>
              <a:rPr lang="zh-CN" altLang="en-US" dirty="0"/>
              <a:t> </a:t>
            </a:r>
            <a:r>
              <a:rPr lang="en-US" altLang="zh-CN" dirty="0"/>
              <a:t>fee</a:t>
            </a:r>
            <a:r>
              <a:rPr lang="zh-CN" altLang="en-US" dirty="0"/>
              <a:t> </a:t>
            </a:r>
            <a:r>
              <a:rPr lang="en-US" altLang="zh-CN" dirty="0"/>
              <a:t>is the fee in three years</a:t>
            </a:r>
            <a:endParaRPr lang="zh-CN" altLang="en-US" dirty="0"/>
          </a:p>
        </p:txBody>
      </p:sp>
    </p:spTree>
    <p:extLst>
      <p:ext uri="{BB962C8B-B14F-4D97-AF65-F5344CB8AC3E}">
        <p14:creationId xmlns:p14="http://schemas.microsoft.com/office/powerpoint/2010/main" val="1230020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2">
            <a:extLst>
              <a:ext uri="{FF2B5EF4-FFF2-40B4-BE49-F238E27FC236}">
                <a16:creationId xmlns:a16="http://schemas.microsoft.com/office/drawing/2014/main" id="{09BA4186-1090-4C52-9998-E36BB53B4E7B}"/>
              </a:ext>
            </a:extLst>
          </p:cNvPr>
          <p:cNvSpPr/>
          <p:nvPr/>
        </p:nvSpPr>
        <p:spPr>
          <a:xfrm>
            <a:off x="1818972" y="1952644"/>
            <a:ext cx="3545508" cy="3850640"/>
          </a:xfrm>
          <a:prstGeom prst="rect">
            <a:avLst/>
          </a:prstGeom>
          <a:solidFill>
            <a:srgbClr val="2194B3">
              <a:alpha val="59999"/>
            </a:srgbClr>
          </a:solidFill>
          <a:ln w="9525">
            <a:noFill/>
          </a:ln>
        </p:spPr>
        <p:txBody>
          <a:bodyPr anchor="ctr"/>
          <a:lstStyle/>
          <a:p>
            <a:pPr algn="ctr" eaLnBrk="1" hangingPunct="1"/>
            <a:endParaRPr lang="zh-CN" altLang="en-US" dirty="0">
              <a:solidFill>
                <a:srgbClr val="FFFFFF"/>
              </a:solidFill>
              <a:latin typeface="Calibri" panose="020F0502020204030204" pitchFamily="34" charset="0"/>
            </a:endParaRPr>
          </a:p>
        </p:txBody>
      </p:sp>
      <p:sp>
        <p:nvSpPr>
          <p:cNvPr id="3" name="矩形 24">
            <a:extLst>
              <a:ext uri="{FF2B5EF4-FFF2-40B4-BE49-F238E27FC236}">
                <a16:creationId xmlns:a16="http://schemas.microsoft.com/office/drawing/2014/main" id="{E06B779E-5A12-4D90-9787-B24875E04392}"/>
              </a:ext>
            </a:extLst>
          </p:cNvPr>
          <p:cNvSpPr/>
          <p:nvPr/>
        </p:nvSpPr>
        <p:spPr>
          <a:xfrm>
            <a:off x="6546959" y="1952644"/>
            <a:ext cx="3545507" cy="3850640"/>
          </a:xfrm>
          <a:prstGeom prst="rect">
            <a:avLst/>
          </a:prstGeom>
          <a:solidFill>
            <a:srgbClr val="14A971">
              <a:alpha val="59999"/>
            </a:srgbClr>
          </a:solidFill>
          <a:ln w="9525">
            <a:noFill/>
          </a:ln>
        </p:spPr>
        <p:txBody>
          <a:bodyPr anchor="ctr"/>
          <a:lstStyle/>
          <a:p>
            <a:pPr algn="ctr" eaLnBrk="1" hangingPunct="1"/>
            <a:endParaRPr lang="zh-CN" altLang="en-US" dirty="0">
              <a:solidFill>
                <a:srgbClr val="FFFFFF"/>
              </a:solidFill>
              <a:latin typeface="Calibri" panose="020F0502020204030204" pitchFamily="34" charset="0"/>
            </a:endParaRPr>
          </a:p>
        </p:txBody>
      </p:sp>
      <p:sp>
        <p:nvSpPr>
          <p:cNvPr id="4" name="矩形 13">
            <a:extLst>
              <a:ext uri="{FF2B5EF4-FFF2-40B4-BE49-F238E27FC236}">
                <a16:creationId xmlns:a16="http://schemas.microsoft.com/office/drawing/2014/main" id="{BFF392B9-915F-46A1-AC68-269C0CDF1F9F}"/>
              </a:ext>
            </a:extLst>
          </p:cNvPr>
          <p:cNvSpPr/>
          <p:nvPr/>
        </p:nvSpPr>
        <p:spPr>
          <a:xfrm>
            <a:off x="1908853" y="1843528"/>
            <a:ext cx="3337181" cy="3797643"/>
          </a:xfrm>
          <a:prstGeom prst="rect">
            <a:avLst/>
          </a:prstGeom>
          <a:noFill/>
          <a:ln w="9525">
            <a:noFill/>
          </a:ln>
        </p:spPr>
        <p:txBody>
          <a:bodyPr wrap="square">
            <a:spAutoFit/>
          </a:bodyPr>
          <a:lstStyle/>
          <a:p>
            <a:pPr marL="457200" indent="-457200" algn="just" defTabSz="684530" eaLnBrk="1" hangingPunct="1">
              <a:lnSpc>
                <a:spcPct val="125000"/>
              </a:lnSpc>
              <a:buAutoNum type="arabicPeriod"/>
            </a:pPr>
            <a:endParaRPr lang="en-US" altLang="zh-CN" sz="20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a:p>
            <a:pPr marL="457200" indent="-457200" algn="just" defTabSz="684530" eaLnBrk="1" hangingPunct="1">
              <a:lnSpc>
                <a:spcPct val="125000"/>
              </a:lnSpc>
            </a:pPr>
            <a:r>
              <a:rPr lang="en-US" altLang="zh-CN" sz="20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Goals:</a:t>
            </a:r>
          </a:p>
          <a:p>
            <a:pPr marL="457200" indent="-457200" algn="just" defTabSz="684530" eaLnBrk="1" hangingPunct="1">
              <a:lnSpc>
                <a:spcPct val="125000"/>
              </a:lnSpc>
            </a:pPr>
            <a:endParaRPr lang="en-US" altLang="zh-CN" sz="20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a:p>
            <a:pPr marL="457200" indent="-457200" algn="just" defTabSz="684530" eaLnBrk="1" hangingPunct="1">
              <a:lnSpc>
                <a:spcPct val="125000"/>
              </a:lnSpc>
              <a:buFont typeface="+mj-lt"/>
              <a:buAutoNum type="arabicPeriod"/>
            </a:pPr>
            <a:r>
              <a:rPr lang="en-US" altLang="zh-CN" sz="20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To </a:t>
            </a:r>
            <a:r>
              <a:rPr lang="zh-CN" altLang="en-US" sz="20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reduce the product fee</a:t>
            </a:r>
            <a:endParaRPr lang="en-US" altLang="zh-CN" sz="20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a:p>
            <a:pPr marL="457200" indent="-457200" algn="just" defTabSz="684530" eaLnBrk="1" hangingPunct="1">
              <a:lnSpc>
                <a:spcPct val="125000"/>
              </a:lnSpc>
              <a:buFont typeface="+mj-lt"/>
              <a:buAutoNum type="arabicPeriod"/>
            </a:pPr>
            <a:endParaRPr lang="en-US" altLang="zh-CN" sz="20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a:p>
            <a:pPr marL="457200" indent="-457200" algn="just" defTabSz="684530" eaLnBrk="1" hangingPunct="1">
              <a:lnSpc>
                <a:spcPct val="125000"/>
              </a:lnSpc>
              <a:buFont typeface="+mj-lt"/>
              <a:buAutoNum type="arabicPeriod"/>
            </a:pPr>
            <a:r>
              <a:rPr lang="en-US" altLang="zh-CN" sz="20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To </a:t>
            </a:r>
            <a:r>
              <a:rPr lang="zh-CN" altLang="en-US" sz="20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maximize the final payout of the product</a:t>
            </a:r>
            <a:endParaRPr lang="en-US" altLang="zh-CN" sz="20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a:p>
            <a:pPr marL="457200" indent="-457200" algn="just" defTabSz="684530" eaLnBrk="1" hangingPunct="1">
              <a:lnSpc>
                <a:spcPct val="125000"/>
              </a:lnSpc>
            </a:pPr>
            <a:endParaRPr lang="en-US" altLang="zh-CN" sz="20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a:p>
            <a:pPr algn="just" defTabSz="684530" eaLnBrk="1" hangingPunct="1">
              <a:lnSpc>
                <a:spcPct val="125000"/>
              </a:lnSpc>
            </a:pPr>
            <a:endPar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13">
            <a:extLst>
              <a:ext uri="{FF2B5EF4-FFF2-40B4-BE49-F238E27FC236}">
                <a16:creationId xmlns:a16="http://schemas.microsoft.com/office/drawing/2014/main" id="{EB891342-53D1-48D1-9153-BE70639FD662}"/>
              </a:ext>
            </a:extLst>
          </p:cNvPr>
          <p:cNvSpPr/>
          <p:nvPr/>
        </p:nvSpPr>
        <p:spPr>
          <a:xfrm>
            <a:off x="6618079" y="2118379"/>
            <a:ext cx="3257441" cy="3519169"/>
          </a:xfrm>
          <a:prstGeom prst="rect">
            <a:avLst/>
          </a:prstGeom>
          <a:noFill/>
          <a:ln w="9525">
            <a:noFill/>
          </a:ln>
        </p:spPr>
        <p:txBody>
          <a:bodyPr wrap="square">
            <a:spAutoFit/>
          </a:bodyPr>
          <a:lstStyle/>
          <a:p>
            <a:pPr algn="just" defTabSz="684530" eaLnBrk="1" hangingPunct="1">
              <a:lnSpc>
                <a:spcPct val="125000"/>
              </a:lnSpc>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Methods:</a:t>
            </a:r>
          </a:p>
          <a:p>
            <a:pPr algn="just" defTabSz="684530" eaLnBrk="1" hangingPunct="1">
              <a:lnSpc>
                <a:spcPct val="125000"/>
              </a:lnSpc>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457200" indent="-457200" algn="just" defTabSz="684530" eaLnBrk="1" hangingPunct="1">
              <a:lnSpc>
                <a:spcPct val="125000"/>
              </a:lnSpc>
              <a:buFont typeface="+mj-lt"/>
              <a:buAutoNum type="arabicPeriod"/>
            </a:pP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Increase strike price “K”</a:t>
            </a: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 which means K＞guarantee rate G</a:t>
            </a: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457200" indent="-457200" algn="just" defTabSz="684530" eaLnBrk="1" hangingPunct="1">
              <a:lnSpc>
                <a:spcPct val="125000"/>
              </a:lnSpc>
              <a:buFont typeface="+mj-lt"/>
              <a:buAutoNum type="arabicPeriod"/>
            </a:pPr>
            <a:endPar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457200" indent="-457200" algn="just" defTabSz="684530" eaLnBrk="1" hangingPunct="1">
              <a:lnSpc>
                <a:spcPct val="125000"/>
              </a:lnSpc>
              <a:buFont typeface="+mj-lt"/>
              <a:buAutoNum type="arabicPeriod"/>
            </a:pP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Reduce strike price “K”, which means K＜guarantee rate G</a:t>
            </a:r>
          </a:p>
        </p:txBody>
      </p:sp>
      <p:sp>
        <p:nvSpPr>
          <p:cNvPr id="6" name="文本框 32">
            <a:extLst>
              <a:ext uri="{FF2B5EF4-FFF2-40B4-BE49-F238E27FC236}">
                <a16:creationId xmlns:a16="http://schemas.microsoft.com/office/drawing/2014/main" id="{55AB6454-69CC-4046-8B92-759E94F5F68D}"/>
              </a:ext>
            </a:extLst>
          </p:cNvPr>
          <p:cNvSpPr txBox="1"/>
          <p:nvPr/>
        </p:nvSpPr>
        <p:spPr>
          <a:xfrm>
            <a:off x="1299504" y="656560"/>
            <a:ext cx="3946530" cy="584775"/>
          </a:xfrm>
          <a:prstGeom prst="rect">
            <a:avLst/>
          </a:prstGeom>
          <a:noFill/>
          <a:ln w="9525">
            <a:noFill/>
          </a:ln>
        </p:spPr>
        <p:txBody>
          <a:bodyPr wrap="none">
            <a:spAutoFit/>
          </a:bodyPr>
          <a:lstStyle/>
          <a:p>
            <a:pPr eaLnBrk="1" hangingPunct="1"/>
            <a:r>
              <a:rPr lang="en-US" altLang="zh-CN" sz="3200" dirty="0">
                <a:latin typeface="Calibri" panose="020F0502020204030204" pitchFamily="34" charset="0"/>
              </a:rPr>
              <a:t> Product Improvement</a:t>
            </a:r>
          </a:p>
        </p:txBody>
      </p:sp>
    </p:spTree>
    <p:extLst>
      <p:ext uri="{BB962C8B-B14F-4D97-AF65-F5344CB8AC3E}">
        <p14:creationId xmlns:p14="http://schemas.microsoft.com/office/powerpoint/2010/main" val="3416761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2">
            <a:extLst>
              <a:ext uri="{FF2B5EF4-FFF2-40B4-BE49-F238E27FC236}">
                <a16:creationId xmlns:a16="http://schemas.microsoft.com/office/drawing/2014/main" id="{D81BF184-FA93-4EBA-A93B-64BB35BB9E83}"/>
              </a:ext>
            </a:extLst>
          </p:cNvPr>
          <p:cNvSpPr txBox="1"/>
          <p:nvPr/>
        </p:nvSpPr>
        <p:spPr>
          <a:xfrm>
            <a:off x="1392555" y="668655"/>
            <a:ext cx="4460240" cy="583565"/>
          </a:xfrm>
          <a:prstGeom prst="rect">
            <a:avLst/>
          </a:prstGeom>
          <a:noFill/>
          <a:ln w="9525">
            <a:noFill/>
          </a:ln>
        </p:spPr>
        <p:txBody>
          <a:bodyPr wrap="square">
            <a:spAutoFit/>
          </a:bodyPr>
          <a:lstStyle/>
          <a:p>
            <a:pPr eaLnBrk="1" hangingPunct="1"/>
            <a:r>
              <a:rPr lang="en-US" altLang="zh-CN" sz="3200" dirty="0">
                <a:solidFill>
                  <a:srgbClr val="000000"/>
                </a:solidFill>
                <a:latin typeface="Calibri" panose="020F0502020204030204" pitchFamily="34" charset="0"/>
              </a:rPr>
              <a:t>Reduce Strike Price </a:t>
            </a:r>
          </a:p>
        </p:txBody>
      </p:sp>
      <p:sp>
        <p:nvSpPr>
          <p:cNvPr id="4" name="矩形 13">
            <a:extLst>
              <a:ext uri="{FF2B5EF4-FFF2-40B4-BE49-F238E27FC236}">
                <a16:creationId xmlns:a16="http://schemas.microsoft.com/office/drawing/2014/main" id="{A52530DA-DD46-486F-9B00-2601054E7318}"/>
              </a:ext>
            </a:extLst>
          </p:cNvPr>
          <p:cNvSpPr/>
          <p:nvPr/>
        </p:nvSpPr>
        <p:spPr>
          <a:xfrm>
            <a:off x="8290243" y="2493645"/>
            <a:ext cx="3759200" cy="645160"/>
          </a:xfrm>
          <a:prstGeom prst="rect">
            <a:avLst/>
          </a:prstGeom>
          <a:noFill/>
          <a:ln w="9525">
            <a:noFill/>
          </a:ln>
        </p:spPr>
        <p:txBody>
          <a:bodyPr wrap="square">
            <a:spAutoFit/>
          </a:bodyPr>
          <a:lstStyle/>
          <a:p>
            <a:pPr defTabSz="684530" eaLnBrk="1" hangingPunct="1">
              <a:lnSpc>
                <a:spcPct val="150000"/>
              </a:lnSpc>
            </a:pPr>
            <a:r>
              <a:rPr lang="en-US" altLang="zh-CN" sz="2400" dirty="0">
                <a:solidFill>
                  <a:srgbClr val="262626"/>
                </a:solidFill>
                <a:latin typeface="Arial" panose="020B0604020202020204" pitchFamily="34" charset="0"/>
                <a:ea typeface="微软雅黑" panose="020B0503020204020204" pitchFamily="34" charset="-122"/>
                <a:sym typeface="Arial" panose="020B0604020202020204" pitchFamily="34" charset="0"/>
              </a:rPr>
              <a:t>G                 </a:t>
            </a:r>
            <a:endParaRPr lang="en-US" altLang="zh-CN" sz="1800"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a:extLst>
              <a:ext uri="{FF2B5EF4-FFF2-40B4-BE49-F238E27FC236}">
                <a16:creationId xmlns:a16="http://schemas.microsoft.com/office/drawing/2014/main" id="{912DC1C9-E8AC-4D24-BFE9-7DA3D9AE4FC9}"/>
              </a:ext>
            </a:extLst>
          </p:cNvPr>
          <p:cNvSpPr txBox="1"/>
          <p:nvPr/>
        </p:nvSpPr>
        <p:spPr>
          <a:xfrm>
            <a:off x="3530918" y="2678430"/>
            <a:ext cx="1564640" cy="460375"/>
          </a:xfrm>
          <a:prstGeom prst="rect">
            <a:avLst/>
          </a:prstGeom>
          <a:noFill/>
          <a:ln w="9525">
            <a:noFill/>
          </a:ln>
        </p:spPr>
        <p:txBody>
          <a:bodyPr wrap="square">
            <a:spAutoFit/>
          </a:bodyPr>
          <a:lstStyle/>
          <a:p>
            <a:r>
              <a:rPr lang="en-US" sz="2400" dirty="0">
                <a:latin typeface="Times New Roman" panose="02020603050405020304" charset="0"/>
                <a:ea typeface="等线" panose="02010600030101010101" charset="-122"/>
                <a:cs typeface="Times New Roman" panose="02020603050405020304" charset="0"/>
              </a:rPr>
              <a:t>K</a:t>
            </a:r>
            <a:endParaRPr lang="en-US" altLang="en-US" sz="2400" dirty="0">
              <a:latin typeface="Times New Roman" panose="02020603050405020304" charset="0"/>
              <a:ea typeface="等线" panose="02010600030101010101" charset="-122"/>
              <a:cs typeface="Times New Roman" panose="02020603050405020304" charset="0"/>
            </a:endParaRPr>
          </a:p>
        </p:txBody>
      </p:sp>
      <p:cxnSp>
        <p:nvCxnSpPr>
          <p:cNvPr id="12" name="直接箭头连接符 11">
            <a:extLst>
              <a:ext uri="{FF2B5EF4-FFF2-40B4-BE49-F238E27FC236}">
                <a16:creationId xmlns:a16="http://schemas.microsoft.com/office/drawing/2014/main" id="{8E704E22-1636-4E93-A130-16FBA1A6F528}"/>
              </a:ext>
            </a:extLst>
          </p:cNvPr>
          <p:cNvCxnSpPr/>
          <p:nvPr/>
        </p:nvCxnSpPr>
        <p:spPr>
          <a:xfrm flipV="1">
            <a:off x="1253808" y="3087370"/>
            <a:ext cx="9685020" cy="298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 226">
            <a:extLst>
              <a:ext uri="{FF2B5EF4-FFF2-40B4-BE49-F238E27FC236}">
                <a16:creationId xmlns:a16="http://schemas.microsoft.com/office/drawing/2014/main" id="{6B0862D3-AC57-42B6-B47A-653B54DD53AF}"/>
              </a:ext>
            </a:extLst>
          </p:cNvPr>
          <p:cNvSpPr/>
          <p:nvPr/>
        </p:nvSpPr>
        <p:spPr>
          <a:xfrm>
            <a:off x="8172133" y="3117215"/>
            <a:ext cx="682625" cy="830580"/>
          </a:xfrm>
          <a:custGeom>
            <a:avLst/>
            <a:gdLst>
              <a:gd name="connsiteX0" fmla="*/ 1846300 w 4171682"/>
              <a:gd name="connsiteY0" fmla="*/ 0 h 3589654"/>
              <a:gd name="connsiteX1" fmla="*/ 2325378 w 4171682"/>
              <a:gd name="connsiteY1" fmla="*/ 0 h 3589654"/>
              <a:gd name="connsiteX2" fmla="*/ 4171682 w 4171682"/>
              <a:gd name="connsiteY2" fmla="*/ 3183284 h 3589654"/>
              <a:gd name="connsiteX3" fmla="*/ 3937064 w 4171682"/>
              <a:gd name="connsiteY3" fmla="*/ 3589654 h 3589654"/>
              <a:gd name="connsiteX4" fmla="*/ 234622 w 4171682"/>
              <a:gd name="connsiteY4" fmla="*/ 3589654 h 3589654"/>
              <a:gd name="connsiteX5" fmla="*/ 0 w 4171682"/>
              <a:gd name="connsiteY5" fmla="*/ 3183277 h 358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1682" h="3589654">
                <a:moveTo>
                  <a:pt x="1846300" y="0"/>
                </a:moveTo>
                <a:lnTo>
                  <a:pt x="2325378" y="0"/>
                </a:lnTo>
                <a:lnTo>
                  <a:pt x="4171682" y="3183284"/>
                </a:lnTo>
                <a:lnTo>
                  <a:pt x="3937064" y="3589654"/>
                </a:lnTo>
                <a:lnTo>
                  <a:pt x="234622" y="3589654"/>
                </a:lnTo>
                <a:lnTo>
                  <a:pt x="0" y="31832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 3">
            <a:extLst>
              <a:ext uri="{FF2B5EF4-FFF2-40B4-BE49-F238E27FC236}">
                <a16:creationId xmlns:a16="http://schemas.microsoft.com/office/drawing/2014/main" id="{E43F6EA4-D02E-49D7-8A59-453FF1567046}"/>
              </a:ext>
            </a:extLst>
          </p:cNvPr>
          <p:cNvSpPr/>
          <p:nvPr/>
        </p:nvSpPr>
        <p:spPr>
          <a:xfrm>
            <a:off x="3375978" y="3138805"/>
            <a:ext cx="712470" cy="786765"/>
          </a:xfrm>
          <a:custGeom>
            <a:avLst/>
            <a:gdLst>
              <a:gd name="connsiteX0" fmla="*/ 1846300 w 4171682"/>
              <a:gd name="connsiteY0" fmla="*/ 0 h 3589654"/>
              <a:gd name="connsiteX1" fmla="*/ 2325378 w 4171682"/>
              <a:gd name="connsiteY1" fmla="*/ 0 h 3589654"/>
              <a:gd name="connsiteX2" fmla="*/ 4171682 w 4171682"/>
              <a:gd name="connsiteY2" fmla="*/ 3183284 h 3589654"/>
              <a:gd name="connsiteX3" fmla="*/ 3937064 w 4171682"/>
              <a:gd name="connsiteY3" fmla="*/ 3589654 h 3589654"/>
              <a:gd name="connsiteX4" fmla="*/ 234622 w 4171682"/>
              <a:gd name="connsiteY4" fmla="*/ 3589654 h 3589654"/>
              <a:gd name="connsiteX5" fmla="*/ 0 w 4171682"/>
              <a:gd name="connsiteY5" fmla="*/ 3183277 h 358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1682" h="3589654">
                <a:moveTo>
                  <a:pt x="1846300" y="0"/>
                </a:moveTo>
                <a:lnTo>
                  <a:pt x="2325378" y="0"/>
                </a:lnTo>
                <a:lnTo>
                  <a:pt x="4171682" y="3183284"/>
                </a:lnTo>
                <a:lnTo>
                  <a:pt x="3937064" y="3589654"/>
                </a:lnTo>
                <a:lnTo>
                  <a:pt x="234622" y="3589654"/>
                </a:lnTo>
                <a:lnTo>
                  <a:pt x="0" y="31832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 135">
            <a:extLst>
              <a:ext uri="{FF2B5EF4-FFF2-40B4-BE49-F238E27FC236}">
                <a16:creationId xmlns:a16="http://schemas.microsoft.com/office/drawing/2014/main" id="{98EF2438-BEF3-4007-99FD-80D3EE53ECE4}"/>
              </a:ext>
            </a:extLst>
          </p:cNvPr>
          <p:cNvSpPr/>
          <p:nvPr/>
        </p:nvSpPr>
        <p:spPr>
          <a:xfrm rot="16200000">
            <a:off x="5665788" y="3138805"/>
            <a:ext cx="860425" cy="86042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 name=" 4">
            <a:extLst>
              <a:ext uri="{FF2B5EF4-FFF2-40B4-BE49-F238E27FC236}">
                <a16:creationId xmlns:a16="http://schemas.microsoft.com/office/drawing/2014/main" id="{FE5115DC-ACA5-46B0-BEB3-DE2F0B36006E}"/>
              </a:ext>
            </a:extLst>
          </p:cNvPr>
          <p:cNvSpPr/>
          <p:nvPr/>
        </p:nvSpPr>
        <p:spPr>
          <a:xfrm rot="16200000">
            <a:off x="2142808" y="3153410"/>
            <a:ext cx="889635" cy="86042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7" name=" 5">
            <a:extLst>
              <a:ext uri="{FF2B5EF4-FFF2-40B4-BE49-F238E27FC236}">
                <a16:creationId xmlns:a16="http://schemas.microsoft.com/office/drawing/2014/main" id="{47C5611E-1EFF-4BB1-A302-ED24B850995E}"/>
              </a:ext>
            </a:extLst>
          </p:cNvPr>
          <p:cNvSpPr/>
          <p:nvPr/>
        </p:nvSpPr>
        <p:spPr>
          <a:xfrm rot="16200000">
            <a:off x="9277668" y="3168650"/>
            <a:ext cx="860425" cy="80073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文本框 17">
            <a:extLst>
              <a:ext uri="{FF2B5EF4-FFF2-40B4-BE49-F238E27FC236}">
                <a16:creationId xmlns:a16="http://schemas.microsoft.com/office/drawing/2014/main" id="{767A483C-AA02-4C76-BF8D-B1BB0E88A61F}"/>
              </a:ext>
            </a:extLst>
          </p:cNvPr>
          <p:cNvSpPr txBox="1"/>
          <p:nvPr/>
        </p:nvSpPr>
        <p:spPr>
          <a:xfrm>
            <a:off x="2307908" y="2565400"/>
            <a:ext cx="1068070" cy="521970"/>
          </a:xfrm>
          <a:prstGeom prst="rect">
            <a:avLst/>
          </a:prstGeom>
          <a:noFill/>
        </p:spPr>
        <p:txBody>
          <a:bodyPr wrap="square" rtlCol="0">
            <a:spAutoFit/>
          </a:bodyPr>
          <a:lstStyle/>
          <a:p>
            <a:r>
              <a:rPr lang="en-US" altLang="zh-CN" sz="2800" b="1">
                <a:solidFill>
                  <a:schemeClr val="accent1">
                    <a:lumMod val="75000"/>
                  </a:schemeClr>
                </a:solidFill>
              </a:rPr>
              <a:t>ST</a:t>
            </a:r>
          </a:p>
        </p:txBody>
      </p:sp>
      <p:sp>
        <p:nvSpPr>
          <p:cNvPr id="19" name="文本框 18">
            <a:extLst>
              <a:ext uri="{FF2B5EF4-FFF2-40B4-BE49-F238E27FC236}">
                <a16:creationId xmlns:a16="http://schemas.microsoft.com/office/drawing/2014/main" id="{05D12152-0D28-4E74-8FBD-C38CAF12884B}"/>
              </a:ext>
            </a:extLst>
          </p:cNvPr>
          <p:cNvSpPr txBox="1"/>
          <p:nvPr/>
        </p:nvSpPr>
        <p:spPr>
          <a:xfrm>
            <a:off x="5769928" y="2555240"/>
            <a:ext cx="652780" cy="521970"/>
          </a:xfrm>
          <a:prstGeom prst="rect">
            <a:avLst/>
          </a:prstGeom>
          <a:noFill/>
        </p:spPr>
        <p:txBody>
          <a:bodyPr wrap="square" rtlCol="0">
            <a:spAutoFit/>
          </a:bodyPr>
          <a:lstStyle/>
          <a:p>
            <a:r>
              <a:rPr lang="en-US" altLang="zh-CN" sz="2800" b="1">
                <a:solidFill>
                  <a:schemeClr val="accent1">
                    <a:lumMod val="75000"/>
                  </a:schemeClr>
                </a:solidFill>
              </a:rPr>
              <a:t>ST</a:t>
            </a:r>
          </a:p>
        </p:txBody>
      </p:sp>
      <p:sp>
        <p:nvSpPr>
          <p:cNvPr id="20" name="文本框 19">
            <a:extLst>
              <a:ext uri="{FF2B5EF4-FFF2-40B4-BE49-F238E27FC236}">
                <a16:creationId xmlns:a16="http://schemas.microsoft.com/office/drawing/2014/main" id="{9830E006-7C38-4F59-B48F-6659ABD382E9}"/>
              </a:ext>
            </a:extLst>
          </p:cNvPr>
          <p:cNvSpPr txBox="1"/>
          <p:nvPr/>
        </p:nvSpPr>
        <p:spPr>
          <a:xfrm>
            <a:off x="9485313" y="2555240"/>
            <a:ext cx="875665" cy="521970"/>
          </a:xfrm>
          <a:prstGeom prst="rect">
            <a:avLst/>
          </a:prstGeom>
          <a:noFill/>
        </p:spPr>
        <p:txBody>
          <a:bodyPr wrap="square" rtlCol="0">
            <a:spAutoFit/>
          </a:bodyPr>
          <a:lstStyle/>
          <a:p>
            <a:r>
              <a:rPr lang="en-US" altLang="zh-CN" sz="2800" b="1">
                <a:solidFill>
                  <a:schemeClr val="accent1">
                    <a:lumMod val="75000"/>
                  </a:schemeClr>
                </a:solidFill>
              </a:rPr>
              <a:t>ST</a:t>
            </a:r>
          </a:p>
        </p:txBody>
      </p:sp>
      <p:sp>
        <p:nvSpPr>
          <p:cNvPr id="22" name="矩形 21">
            <a:extLst>
              <a:ext uri="{FF2B5EF4-FFF2-40B4-BE49-F238E27FC236}">
                <a16:creationId xmlns:a16="http://schemas.microsoft.com/office/drawing/2014/main" id="{869CB4CC-609D-46B0-8CF4-4B0C0534C0CC}"/>
              </a:ext>
            </a:extLst>
          </p:cNvPr>
          <p:cNvSpPr/>
          <p:nvPr/>
        </p:nvSpPr>
        <p:spPr>
          <a:xfrm>
            <a:off x="8735320" y="4383910"/>
            <a:ext cx="2375650" cy="456535"/>
          </a:xfrm>
          <a:prstGeom prst="rect">
            <a:avLst/>
          </a:prstGeom>
        </p:spPr>
        <p:txBody>
          <a:bodyPr wrap="none">
            <a:spAutoFit/>
          </a:bodyPr>
          <a:lstStyle/>
          <a:p>
            <a:pPr defTabSz="684530" eaLnBrk="1" hangingPunct="1">
              <a:lnSpc>
                <a:spcPct val="150000"/>
              </a:lnSpc>
            </a:pP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final payoff = ST - fee</a:t>
            </a:r>
          </a:p>
        </p:txBody>
      </p:sp>
      <p:sp>
        <p:nvSpPr>
          <p:cNvPr id="23" name="矩形 22">
            <a:extLst>
              <a:ext uri="{FF2B5EF4-FFF2-40B4-BE49-F238E27FC236}">
                <a16:creationId xmlns:a16="http://schemas.microsoft.com/office/drawing/2014/main" id="{84C3D73A-667D-4533-BCFA-E960112AFD70}"/>
              </a:ext>
            </a:extLst>
          </p:cNvPr>
          <p:cNvSpPr/>
          <p:nvPr/>
        </p:nvSpPr>
        <p:spPr>
          <a:xfrm>
            <a:off x="991675" y="4358480"/>
            <a:ext cx="3191899" cy="463075"/>
          </a:xfrm>
          <a:prstGeom prst="rect">
            <a:avLst/>
          </a:prstGeom>
        </p:spPr>
        <p:txBody>
          <a:bodyPr wrap="none">
            <a:spAutoFit/>
          </a:bodyPr>
          <a:lstStyle/>
          <a:p>
            <a:pPr defTabSz="684530" eaLnBrk="1" hangingPunct="1">
              <a:lnSpc>
                <a:spcPct val="150000"/>
              </a:lnSpc>
            </a:pP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final payout = guarantee - fee</a:t>
            </a:r>
            <a:endParaRPr lang="zh-CN" altLang="en-US" dirty="0"/>
          </a:p>
        </p:txBody>
      </p:sp>
      <p:sp>
        <p:nvSpPr>
          <p:cNvPr id="24" name="矩形 23">
            <a:extLst>
              <a:ext uri="{FF2B5EF4-FFF2-40B4-BE49-F238E27FC236}">
                <a16:creationId xmlns:a16="http://schemas.microsoft.com/office/drawing/2014/main" id="{42AB685B-0C5E-4943-95C8-DB3FA8187BC7}"/>
              </a:ext>
            </a:extLst>
          </p:cNvPr>
          <p:cNvSpPr/>
          <p:nvPr/>
        </p:nvSpPr>
        <p:spPr>
          <a:xfrm>
            <a:off x="4500050" y="1809987"/>
            <a:ext cx="3191899" cy="463075"/>
          </a:xfrm>
          <a:prstGeom prst="rect">
            <a:avLst/>
          </a:prstGeom>
        </p:spPr>
        <p:txBody>
          <a:bodyPr wrap="none">
            <a:spAutoFit/>
          </a:bodyPr>
          <a:lstStyle/>
          <a:p>
            <a:pPr defTabSz="684530" eaLnBrk="1" hangingPunct="1">
              <a:lnSpc>
                <a:spcPct val="150000"/>
              </a:lnSpc>
            </a:pP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final payout = guarantee - fee</a:t>
            </a:r>
            <a:endParaRPr lang="zh-CN" altLang="en-US" dirty="0"/>
          </a:p>
        </p:txBody>
      </p:sp>
    </p:spTree>
    <p:extLst>
      <p:ext uri="{BB962C8B-B14F-4D97-AF65-F5344CB8AC3E}">
        <p14:creationId xmlns:p14="http://schemas.microsoft.com/office/powerpoint/2010/main" val="3504989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2">
            <a:extLst>
              <a:ext uri="{FF2B5EF4-FFF2-40B4-BE49-F238E27FC236}">
                <a16:creationId xmlns:a16="http://schemas.microsoft.com/office/drawing/2014/main" id="{D0292204-EA0D-42D1-A18B-D8AB3AAAA6A4}"/>
              </a:ext>
            </a:extLst>
          </p:cNvPr>
          <p:cNvSpPr txBox="1"/>
          <p:nvPr/>
        </p:nvSpPr>
        <p:spPr>
          <a:xfrm>
            <a:off x="1392555" y="668655"/>
            <a:ext cx="6802755" cy="584775"/>
          </a:xfrm>
          <a:prstGeom prst="rect">
            <a:avLst/>
          </a:prstGeom>
          <a:noFill/>
          <a:ln w="9525">
            <a:noFill/>
          </a:ln>
        </p:spPr>
        <p:txBody>
          <a:bodyPr wrap="square">
            <a:spAutoFit/>
          </a:bodyPr>
          <a:lstStyle/>
          <a:p>
            <a:pPr eaLnBrk="1" hangingPunct="1"/>
            <a:r>
              <a:rPr lang="en-US" altLang="zh-CN" sz="3200" dirty="0">
                <a:solidFill>
                  <a:srgbClr val="000000"/>
                </a:solidFill>
                <a:latin typeface="Calibri" panose="020F0502020204030204" pitchFamily="34" charset="0"/>
              </a:rPr>
              <a:t> </a:t>
            </a:r>
            <a:r>
              <a:rPr lang="en-US" altLang="zh-CN" sz="3200" dirty="0">
                <a:solidFill>
                  <a:srgbClr val="000000"/>
                </a:solidFill>
              </a:rPr>
              <a:t>Reduce Strike Price: </a:t>
            </a:r>
            <a:r>
              <a:rPr lang="en-US" altLang="zh-CN" sz="3200" dirty="0">
                <a:solidFill>
                  <a:srgbClr val="000000"/>
                </a:solidFill>
                <a:latin typeface="Calibri" panose="020F0502020204030204" pitchFamily="34" charset="0"/>
              </a:rPr>
              <a:t>product fee</a:t>
            </a:r>
          </a:p>
        </p:txBody>
      </p:sp>
      <p:sp>
        <p:nvSpPr>
          <p:cNvPr id="3" name="任意多边形 73">
            <a:extLst>
              <a:ext uri="{FF2B5EF4-FFF2-40B4-BE49-F238E27FC236}">
                <a16:creationId xmlns:a16="http://schemas.microsoft.com/office/drawing/2014/main" id="{BAD9EECC-7835-4DCF-AF19-7C1B40295A91}"/>
              </a:ext>
            </a:extLst>
          </p:cNvPr>
          <p:cNvSpPr/>
          <p:nvPr/>
        </p:nvSpPr>
        <p:spPr>
          <a:xfrm>
            <a:off x="594995" y="2363788"/>
            <a:ext cx="3267075" cy="4033837"/>
          </a:xfrm>
          <a:custGeom>
            <a:avLst/>
            <a:gdLst/>
            <a:ahLst/>
            <a:cxnLst>
              <a:cxn ang="0">
                <a:pos x="1360728" y="3622122"/>
              </a:cxn>
              <a:cxn ang="0">
                <a:pos x="1373015" y="3051948"/>
              </a:cxn>
              <a:cxn ang="0">
                <a:pos x="999566" y="2716478"/>
              </a:cxn>
              <a:cxn ang="0">
                <a:pos x="0" y="2352056"/>
              </a:cxn>
              <a:cxn ang="0">
                <a:pos x="876473" y="2611499"/>
              </a:cxn>
              <a:cxn ang="0">
                <a:pos x="314090" y="1944768"/>
              </a:cxn>
              <a:cxn ang="0">
                <a:pos x="1386445" y="2837626"/>
              </a:cxn>
              <a:cxn ang="0">
                <a:pos x="1312528" y="1935367"/>
              </a:cxn>
              <a:cxn ang="0">
                <a:pos x="3384" y="598975"/>
              </a:cxn>
              <a:cxn ang="0">
                <a:pos x="752100" y="1551693"/>
              </a:cxn>
              <a:cxn ang="0">
                <a:pos x="836544" y="691170"/>
              </a:cxn>
              <a:cxn ang="0">
                <a:pos x="918056" y="1634037"/>
              </a:cxn>
              <a:cxn ang="0">
                <a:pos x="1327075" y="1772647"/>
              </a:cxn>
              <a:cxn ang="0">
                <a:pos x="1532173" y="0"/>
              </a:cxn>
              <a:cxn ang="0">
                <a:pos x="1589771" y="795173"/>
              </a:cxn>
              <a:cxn ang="0">
                <a:pos x="1472167" y="1661261"/>
              </a:cxn>
              <a:cxn ang="0">
                <a:pos x="1613684" y="2456208"/>
              </a:cxn>
              <a:cxn ang="0">
                <a:pos x="2089367" y="2031775"/>
              </a:cxn>
              <a:cxn ang="0">
                <a:pos x="2303973" y="1041531"/>
              </a:cxn>
              <a:cxn ang="0">
                <a:pos x="2217800" y="1921455"/>
              </a:cxn>
              <a:cxn ang="0">
                <a:pos x="2933506" y="906470"/>
              </a:cxn>
              <a:cxn ang="0">
                <a:pos x="1746478" y="2717607"/>
              </a:cxn>
              <a:cxn ang="0">
                <a:pos x="1710412" y="3070872"/>
              </a:cxn>
              <a:cxn ang="0">
                <a:pos x="2629417" y="2494710"/>
              </a:cxn>
              <a:cxn ang="0">
                <a:pos x="1723995" y="3250103"/>
              </a:cxn>
              <a:cxn ang="0">
                <a:pos x="1755051" y="3609187"/>
              </a:cxn>
              <a:cxn ang="0">
                <a:pos x="1743245" y="3621368"/>
              </a:cxn>
              <a:cxn ang="0">
                <a:pos x="1360728" y="3622122"/>
              </a:cxn>
            </a:cxnLst>
            <a:rect l="0" t="0" r="0" b="0"/>
            <a:pathLst>
              <a:path w="3638574" h="4492350">
                <a:moveTo>
                  <a:pt x="1687779" y="4492350"/>
                </a:moveTo>
                <a:cubicBezTo>
                  <a:pt x="1649353" y="4280693"/>
                  <a:pt x="1685297" y="4020910"/>
                  <a:pt x="1703018" y="3785190"/>
                </a:cubicBezTo>
                <a:lnTo>
                  <a:pt x="1239812" y="3369121"/>
                </a:lnTo>
                <a:cubicBezTo>
                  <a:pt x="710236" y="3436368"/>
                  <a:pt x="325039" y="3138656"/>
                  <a:pt x="0" y="2917145"/>
                </a:cubicBezTo>
                <a:cubicBezTo>
                  <a:pt x="370399" y="3119320"/>
                  <a:pt x="1037576" y="3333525"/>
                  <a:pt x="1087133" y="3238920"/>
                </a:cubicBezTo>
                <a:cubicBezTo>
                  <a:pt x="945521" y="3141082"/>
                  <a:pt x="539214" y="2730422"/>
                  <a:pt x="389581" y="2412005"/>
                </a:cubicBezTo>
                <a:cubicBezTo>
                  <a:pt x="859682" y="2946896"/>
                  <a:pt x="1430048" y="3277253"/>
                  <a:pt x="1719677" y="3519376"/>
                </a:cubicBezTo>
                <a:cubicBezTo>
                  <a:pt x="1735906" y="3304113"/>
                  <a:pt x="1659893" y="2776030"/>
                  <a:pt x="1627995" y="2400346"/>
                </a:cubicBezTo>
                <a:cubicBezTo>
                  <a:pt x="725782" y="2160678"/>
                  <a:pt x="172484" y="1536000"/>
                  <a:pt x="4198" y="742880"/>
                </a:cubicBezTo>
                <a:cubicBezTo>
                  <a:pt x="248250" y="1210277"/>
                  <a:pt x="456205" y="1649601"/>
                  <a:pt x="932867" y="1924493"/>
                </a:cubicBezTo>
                <a:cubicBezTo>
                  <a:pt x="1158949" y="1666327"/>
                  <a:pt x="1108304" y="1211645"/>
                  <a:pt x="1037607" y="857226"/>
                </a:cubicBezTo>
                <a:cubicBezTo>
                  <a:pt x="1222371" y="1153446"/>
                  <a:pt x="1266767" y="1586023"/>
                  <a:pt x="1138710" y="2026621"/>
                </a:cubicBezTo>
                <a:cubicBezTo>
                  <a:pt x="1250538" y="2109256"/>
                  <a:pt x="1570304" y="2252254"/>
                  <a:pt x="1646038" y="2198532"/>
                </a:cubicBezTo>
                <a:cubicBezTo>
                  <a:pt x="1690527" y="1476450"/>
                  <a:pt x="1904067" y="874481"/>
                  <a:pt x="1900430" y="0"/>
                </a:cubicBezTo>
                <a:cubicBezTo>
                  <a:pt x="1976693" y="192349"/>
                  <a:pt x="2015482" y="645373"/>
                  <a:pt x="1971873" y="986216"/>
                </a:cubicBezTo>
                <a:cubicBezTo>
                  <a:pt x="1947436" y="1177213"/>
                  <a:pt x="1846749" y="1657958"/>
                  <a:pt x="1826002" y="2060385"/>
                </a:cubicBezTo>
                <a:cubicBezTo>
                  <a:pt x="1811014" y="2351099"/>
                  <a:pt x="1951043" y="3007770"/>
                  <a:pt x="2001533" y="3046321"/>
                </a:cubicBezTo>
                <a:cubicBezTo>
                  <a:pt x="2041794" y="3055338"/>
                  <a:pt x="2575349" y="2567047"/>
                  <a:pt x="2591546" y="2519916"/>
                </a:cubicBezTo>
                <a:cubicBezTo>
                  <a:pt x="2482423" y="2107858"/>
                  <a:pt x="2569814" y="1503293"/>
                  <a:pt x="2857733" y="1291762"/>
                </a:cubicBezTo>
                <a:cubicBezTo>
                  <a:pt x="2648315" y="1639496"/>
                  <a:pt x="2663487" y="2195777"/>
                  <a:pt x="2750848" y="2383091"/>
                </a:cubicBezTo>
                <a:cubicBezTo>
                  <a:pt x="3066810" y="2282983"/>
                  <a:pt x="3503085" y="1513118"/>
                  <a:pt x="3638574" y="1124252"/>
                </a:cubicBezTo>
                <a:cubicBezTo>
                  <a:pt x="3492704" y="2254009"/>
                  <a:pt x="2460505" y="2814271"/>
                  <a:pt x="2166244" y="3370521"/>
                </a:cubicBezTo>
                <a:cubicBezTo>
                  <a:pt x="2148523" y="3519377"/>
                  <a:pt x="2147251" y="3667825"/>
                  <a:pt x="2121509" y="3808660"/>
                </a:cubicBezTo>
                <a:cubicBezTo>
                  <a:pt x="2452144" y="3808286"/>
                  <a:pt x="3159362" y="3298984"/>
                  <a:pt x="3261397" y="3094074"/>
                </a:cubicBezTo>
                <a:cubicBezTo>
                  <a:pt x="3262702" y="3429094"/>
                  <a:pt x="2493987" y="3820258"/>
                  <a:pt x="2138356" y="4030951"/>
                </a:cubicBezTo>
                <a:cubicBezTo>
                  <a:pt x="2116438" y="4040371"/>
                  <a:pt x="2182753" y="4334539"/>
                  <a:pt x="2176877" y="4476307"/>
                </a:cubicBezTo>
                <a:cubicBezTo>
                  <a:pt x="2170659" y="4477332"/>
                  <a:pt x="2168451" y="4490390"/>
                  <a:pt x="2162233" y="4491415"/>
                </a:cubicBezTo>
                <a:lnTo>
                  <a:pt x="1687779" y="4492350"/>
                </a:lnTo>
                <a:close/>
              </a:path>
            </a:pathLst>
          </a:custGeom>
          <a:solidFill>
            <a:srgbClr val="755A2D">
              <a:alpha val="100000"/>
            </a:srgbClr>
          </a:solidFill>
          <a:ln w="9525">
            <a:noFill/>
          </a:ln>
        </p:spPr>
        <p:txBody>
          <a:bodyPr/>
          <a:lstStyle/>
          <a:p>
            <a:endParaRPr lang="zh-CN" altLang="en-US"/>
          </a:p>
        </p:txBody>
      </p:sp>
      <p:sp>
        <p:nvSpPr>
          <p:cNvPr id="4" name="椭圆 74">
            <a:extLst>
              <a:ext uri="{FF2B5EF4-FFF2-40B4-BE49-F238E27FC236}">
                <a16:creationId xmlns:a16="http://schemas.microsoft.com/office/drawing/2014/main" id="{278ED76C-0F7F-4C04-A87A-AEC30341B0D7}"/>
              </a:ext>
            </a:extLst>
          </p:cNvPr>
          <p:cNvSpPr/>
          <p:nvPr/>
        </p:nvSpPr>
        <p:spPr>
          <a:xfrm>
            <a:off x="3481070" y="2478088"/>
            <a:ext cx="1033463" cy="1033462"/>
          </a:xfrm>
          <a:prstGeom prst="ellipse">
            <a:avLst/>
          </a:prstGeom>
          <a:solidFill>
            <a:srgbClr val="2C3441"/>
          </a:solidFill>
          <a:ln w="9525">
            <a:noFill/>
          </a:ln>
        </p:spPr>
        <p:txBody>
          <a:bodyPr anchor="ctr"/>
          <a:lstStyle/>
          <a:p>
            <a:pPr algn="ctr" defTabSz="914400" eaLnBrk="1" hangingPunct="1"/>
            <a:endParaRPr lang="zh-CN" altLang="en-US" dirty="0">
              <a:solidFill>
                <a:schemeClr val="bg1"/>
              </a:solidFill>
              <a:latin typeface="Calibri" panose="020F0502020204030204" pitchFamily="34" charset="0"/>
            </a:endParaRPr>
          </a:p>
        </p:txBody>
      </p:sp>
      <p:sp>
        <p:nvSpPr>
          <p:cNvPr id="5" name="椭圆 75">
            <a:extLst>
              <a:ext uri="{FF2B5EF4-FFF2-40B4-BE49-F238E27FC236}">
                <a16:creationId xmlns:a16="http://schemas.microsoft.com/office/drawing/2014/main" id="{EE0C436A-5093-4BAF-80B3-D4E305D87060}"/>
              </a:ext>
            </a:extLst>
          </p:cNvPr>
          <p:cNvSpPr/>
          <p:nvPr/>
        </p:nvSpPr>
        <p:spPr>
          <a:xfrm>
            <a:off x="1742758" y="1465263"/>
            <a:ext cx="1035050" cy="1033462"/>
          </a:xfrm>
          <a:prstGeom prst="ellipse">
            <a:avLst/>
          </a:prstGeom>
          <a:solidFill>
            <a:srgbClr val="007BC6"/>
          </a:solidFill>
          <a:ln w="9525">
            <a:noFill/>
          </a:ln>
        </p:spPr>
        <p:txBody>
          <a:bodyPr anchor="ctr"/>
          <a:lstStyle/>
          <a:p>
            <a:pPr algn="ctr" defTabSz="914400" eaLnBrk="1" hangingPunct="1"/>
            <a:endParaRPr lang="zh-CN" altLang="en-US" dirty="0">
              <a:solidFill>
                <a:schemeClr val="bg1"/>
              </a:solidFill>
              <a:latin typeface="Calibri" panose="020F0502020204030204" pitchFamily="34" charset="0"/>
            </a:endParaRPr>
          </a:p>
        </p:txBody>
      </p:sp>
      <p:sp>
        <p:nvSpPr>
          <p:cNvPr id="6" name="椭圆 76">
            <a:extLst>
              <a:ext uri="{FF2B5EF4-FFF2-40B4-BE49-F238E27FC236}">
                <a16:creationId xmlns:a16="http://schemas.microsoft.com/office/drawing/2014/main" id="{E460651C-BC9A-477F-AD09-AB1016D10770}"/>
              </a:ext>
            </a:extLst>
          </p:cNvPr>
          <p:cNvSpPr/>
          <p:nvPr/>
        </p:nvSpPr>
        <p:spPr>
          <a:xfrm>
            <a:off x="344170" y="2701925"/>
            <a:ext cx="517525" cy="515938"/>
          </a:xfrm>
          <a:prstGeom prst="ellipse">
            <a:avLst/>
          </a:prstGeom>
          <a:solidFill>
            <a:srgbClr val="2C3441"/>
          </a:solidFill>
          <a:ln w="9525">
            <a:noFill/>
          </a:ln>
        </p:spPr>
        <p:txBody>
          <a:bodyPr anchor="ctr"/>
          <a:lstStyle/>
          <a:p>
            <a:pPr algn="ctr" defTabSz="914400" eaLnBrk="1" hangingPunct="1"/>
            <a:endParaRPr lang="zh-CN" altLang="en-US" dirty="0">
              <a:solidFill>
                <a:schemeClr val="bg1"/>
              </a:solidFill>
              <a:latin typeface="Calibri" panose="020F0502020204030204" pitchFamily="34" charset="0"/>
            </a:endParaRPr>
          </a:p>
        </p:txBody>
      </p:sp>
      <p:sp>
        <p:nvSpPr>
          <p:cNvPr id="7" name="椭圆 77">
            <a:extLst>
              <a:ext uri="{FF2B5EF4-FFF2-40B4-BE49-F238E27FC236}">
                <a16:creationId xmlns:a16="http://schemas.microsoft.com/office/drawing/2014/main" id="{490A2736-3651-40DB-91F0-CF814D5AEB28}"/>
              </a:ext>
            </a:extLst>
          </p:cNvPr>
          <p:cNvSpPr/>
          <p:nvPr/>
        </p:nvSpPr>
        <p:spPr>
          <a:xfrm>
            <a:off x="247333" y="4713288"/>
            <a:ext cx="515937" cy="517525"/>
          </a:xfrm>
          <a:prstGeom prst="ellipse">
            <a:avLst/>
          </a:prstGeom>
          <a:solidFill>
            <a:srgbClr val="2C3441"/>
          </a:solidFill>
          <a:ln w="9525">
            <a:noFill/>
          </a:ln>
        </p:spPr>
        <p:txBody>
          <a:bodyPr anchor="ctr"/>
          <a:lstStyle/>
          <a:p>
            <a:pPr algn="ctr" defTabSz="914400" eaLnBrk="1" hangingPunct="1"/>
            <a:endParaRPr lang="zh-CN" altLang="en-US" dirty="0">
              <a:solidFill>
                <a:schemeClr val="bg1"/>
              </a:solidFill>
              <a:latin typeface="Calibri" panose="020F0502020204030204" pitchFamily="34" charset="0"/>
            </a:endParaRPr>
          </a:p>
        </p:txBody>
      </p:sp>
      <p:sp>
        <p:nvSpPr>
          <p:cNvPr id="8" name="椭圆 78">
            <a:extLst>
              <a:ext uri="{FF2B5EF4-FFF2-40B4-BE49-F238E27FC236}">
                <a16:creationId xmlns:a16="http://schemas.microsoft.com/office/drawing/2014/main" id="{0A75278E-64D0-4BCB-A93E-2BE0536F8B4F}"/>
              </a:ext>
            </a:extLst>
          </p:cNvPr>
          <p:cNvSpPr/>
          <p:nvPr/>
        </p:nvSpPr>
        <p:spPr>
          <a:xfrm>
            <a:off x="2758758" y="3051175"/>
            <a:ext cx="650875" cy="650875"/>
          </a:xfrm>
          <a:prstGeom prst="ellipse">
            <a:avLst/>
          </a:prstGeom>
          <a:solidFill>
            <a:srgbClr val="007BC6"/>
          </a:solidFill>
          <a:ln w="9525">
            <a:noFill/>
          </a:ln>
        </p:spPr>
        <p:txBody>
          <a:bodyPr anchor="ctr"/>
          <a:lstStyle/>
          <a:p>
            <a:pPr algn="ctr" defTabSz="914400" eaLnBrk="1" hangingPunct="1"/>
            <a:endParaRPr lang="zh-CN" altLang="en-US" sz="1600" dirty="0">
              <a:solidFill>
                <a:schemeClr val="bg1"/>
              </a:solidFill>
              <a:latin typeface="Calibri" panose="020F0502020204030204" pitchFamily="34" charset="0"/>
            </a:endParaRPr>
          </a:p>
        </p:txBody>
      </p:sp>
      <p:sp>
        <p:nvSpPr>
          <p:cNvPr id="9" name="椭圆 79">
            <a:extLst>
              <a:ext uri="{FF2B5EF4-FFF2-40B4-BE49-F238E27FC236}">
                <a16:creationId xmlns:a16="http://schemas.microsoft.com/office/drawing/2014/main" id="{5EAC40F5-038C-4952-92B1-B074DFC744EA}"/>
              </a:ext>
            </a:extLst>
          </p:cNvPr>
          <p:cNvSpPr/>
          <p:nvPr/>
        </p:nvSpPr>
        <p:spPr>
          <a:xfrm>
            <a:off x="3268345" y="4580890"/>
            <a:ext cx="781050" cy="782638"/>
          </a:xfrm>
          <a:prstGeom prst="ellipse">
            <a:avLst/>
          </a:prstGeom>
          <a:solidFill>
            <a:srgbClr val="007BC6"/>
          </a:solidFill>
          <a:ln w="9525">
            <a:noFill/>
          </a:ln>
        </p:spPr>
        <p:txBody>
          <a:bodyPr anchor="ctr"/>
          <a:lstStyle/>
          <a:p>
            <a:pPr algn="ctr" defTabSz="914400" eaLnBrk="1" hangingPunct="1"/>
            <a:endParaRPr lang="zh-CN" altLang="en-US" dirty="0">
              <a:solidFill>
                <a:schemeClr val="bg1"/>
              </a:solidFill>
              <a:latin typeface="Calibri" panose="020F0502020204030204" pitchFamily="34" charset="0"/>
            </a:endParaRPr>
          </a:p>
        </p:txBody>
      </p:sp>
      <p:sp>
        <p:nvSpPr>
          <p:cNvPr id="10" name="椭圆 80">
            <a:extLst>
              <a:ext uri="{FF2B5EF4-FFF2-40B4-BE49-F238E27FC236}">
                <a16:creationId xmlns:a16="http://schemas.microsoft.com/office/drawing/2014/main" id="{D9EDA800-A053-48E0-ADBB-AF2069055275}"/>
              </a:ext>
            </a:extLst>
          </p:cNvPr>
          <p:cNvSpPr/>
          <p:nvPr/>
        </p:nvSpPr>
        <p:spPr>
          <a:xfrm>
            <a:off x="1163320" y="2498725"/>
            <a:ext cx="781050" cy="782638"/>
          </a:xfrm>
          <a:prstGeom prst="ellipse">
            <a:avLst/>
          </a:prstGeom>
          <a:solidFill>
            <a:srgbClr val="2194B3"/>
          </a:solidFill>
          <a:ln w="9525">
            <a:noFill/>
          </a:ln>
        </p:spPr>
        <p:txBody>
          <a:bodyPr anchor="ctr"/>
          <a:lstStyle/>
          <a:p>
            <a:pPr algn="ctr" defTabSz="914400" eaLnBrk="1" hangingPunct="1"/>
            <a:endParaRPr lang="zh-CN" altLang="en-US" dirty="0">
              <a:solidFill>
                <a:schemeClr val="bg1"/>
              </a:solidFill>
              <a:latin typeface="Calibri" panose="020F0502020204030204" pitchFamily="34" charset="0"/>
            </a:endParaRPr>
          </a:p>
        </p:txBody>
      </p:sp>
      <p:sp>
        <p:nvSpPr>
          <p:cNvPr id="11" name="文本框 83">
            <a:extLst>
              <a:ext uri="{FF2B5EF4-FFF2-40B4-BE49-F238E27FC236}">
                <a16:creationId xmlns:a16="http://schemas.microsoft.com/office/drawing/2014/main" id="{DE0F06D6-717D-4E48-B633-D8A141F1BACC}"/>
              </a:ext>
            </a:extLst>
          </p:cNvPr>
          <p:cNvSpPr txBox="1"/>
          <p:nvPr/>
        </p:nvSpPr>
        <p:spPr>
          <a:xfrm>
            <a:off x="463233" y="4164013"/>
            <a:ext cx="869950" cy="277812"/>
          </a:xfrm>
          <a:prstGeom prst="rect">
            <a:avLst/>
          </a:prstGeom>
          <a:noFill/>
          <a:ln w="9525">
            <a:noFill/>
          </a:ln>
        </p:spPr>
        <p:txBody>
          <a:bodyPr wrap="square">
            <a:spAutoFit/>
          </a:bodyPr>
          <a:lstStyle/>
          <a:p>
            <a:pPr defTabSz="685800" eaLnBrk="1" hangingPunct="1"/>
            <a:r>
              <a:rPr lang="en-US" altLang="zh-CN" sz="1200" b="1" dirty="0">
                <a:solidFill>
                  <a:schemeClr val="bg1"/>
                </a:solidFill>
                <a:latin typeface="Calibri" panose="020F0502020204030204" pitchFamily="34" charset="0"/>
              </a:rPr>
              <a:t>TEXT HERE</a:t>
            </a:r>
            <a:endParaRPr lang="zh-CN" altLang="en-US" sz="1200" b="1" dirty="0">
              <a:solidFill>
                <a:schemeClr val="bg1"/>
              </a:solidFill>
              <a:latin typeface="Calibri" panose="020F0502020204030204" pitchFamily="34" charset="0"/>
            </a:endParaRPr>
          </a:p>
        </p:txBody>
      </p:sp>
      <p:sp>
        <p:nvSpPr>
          <p:cNvPr id="12" name="椭圆 101">
            <a:extLst>
              <a:ext uri="{FF2B5EF4-FFF2-40B4-BE49-F238E27FC236}">
                <a16:creationId xmlns:a16="http://schemas.microsoft.com/office/drawing/2014/main" id="{90DE56EE-DF11-402B-A56F-768CE55C74B9}"/>
              </a:ext>
            </a:extLst>
          </p:cNvPr>
          <p:cNvSpPr/>
          <p:nvPr/>
        </p:nvSpPr>
        <p:spPr>
          <a:xfrm>
            <a:off x="536258" y="3954463"/>
            <a:ext cx="650875" cy="650875"/>
          </a:xfrm>
          <a:prstGeom prst="ellipse">
            <a:avLst/>
          </a:prstGeom>
          <a:solidFill>
            <a:srgbClr val="007BC6"/>
          </a:solidFill>
          <a:ln w="9525">
            <a:noFill/>
          </a:ln>
        </p:spPr>
        <p:txBody>
          <a:bodyPr anchor="ctr"/>
          <a:lstStyle/>
          <a:p>
            <a:pPr algn="ctr" defTabSz="914400" eaLnBrk="1" hangingPunct="1"/>
            <a:endParaRPr lang="zh-CN" altLang="en-US" sz="1600" dirty="0">
              <a:solidFill>
                <a:schemeClr val="bg1"/>
              </a:solidFill>
              <a:latin typeface="Calibri" panose="020F0502020204030204" pitchFamily="34" charset="0"/>
            </a:endParaRPr>
          </a:p>
        </p:txBody>
      </p:sp>
      <p:sp>
        <p:nvSpPr>
          <p:cNvPr id="13" name="矩形 13">
            <a:extLst>
              <a:ext uri="{FF2B5EF4-FFF2-40B4-BE49-F238E27FC236}">
                <a16:creationId xmlns:a16="http://schemas.microsoft.com/office/drawing/2014/main" id="{E770349B-A6FB-40F5-9D38-3F50B87CDAA9}"/>
              </a:ext>
            </a:extLst>
          </p:cNvPr>
          <p:cNvSpPr/>
          <p:nvPr/>
        </p:nvSpPr>
        <p:spPr>
          <a:xfrm>
            <a:off x="5398770" y="2473904"/>
            <a:ext cx="5736908" cy="2756909"/>
          </a:xfrm>
          <a:prstGeom prst="rect">
            <a:avLst/>
          </a:prstGeom>
          <a:noFill/>
          <a:ln w="9525">
            <a:noFill/>
          </a:ln>
        </p:spPr>
        <p:txBody>
          <a:bodyPr wrap="square">
            <a:spAutoFit/>
          </a:bodyPr>
          <a:lstStyle/>
          <a:p>
            <a:pPr marL="457200" indent="-457200" defTabSz="684530" eaLnBrk="1" hangingPunct="1">
              <a:lnSpc>
                <a:spcPct val="125000"/>
              </a:lnSpc>
              <a:buFont typeface="+mj-lt"/>
              <a:buAutoNum type="arabicPeriod"/>
            </a:pPr>
            <a:r>
              <a:rPr lang="zh-CN" altLang="en-US" sz="2000" dirty="0">
                <a:solidFill>
                  <a:srgbClr val="262626"/>
                </a:solidFill>
                <a:latin typeface="+mn-lt"/>
                <a:ea typeface="微软雅黑" panose="020B0503020204020204" pitchFamily="34" charset="-122"/>
                <a:sym typeface="Arial" panose="020B0604020202020204" pitchFamily="34" charset="0"/>
              </a:rPr>
              <a:t>Cost of capital to cover the gap of guarantee rate and actual stock yield rate</a:t>
            </a:r>
            <a:endParaRPr lang="en-US" altLang="zh-CN" sz="2000" dirty="0">
              <a:solidFill>
                <a:srgbClr val="262626"/>
              </a:solidFill>
              <a:latin typeface="+mn-lt"/>
              <a:ea typeface="微软雅黑" panose="020B0503020204020204" pitchFamily="34" charset="-122"/>
              <a:sym typeface="Arial" panose="020B0604020202020204" pitchFamily="34" charset="0"/>
            </a:endParaRPr>
          </a:p>
          <a:p>
            <a:pPr marL="457200" indent="-457200" defTabSz="684530" eaLnBrk="1" hangingPunct="1">
              <a:lnSpc>
                <a:spcPct val="125000"/>
              </a:lnSpc>
              <a:buFont typeface="+mj-lt"/>
              <a:buAutoNum type="arabicPeriod"/>
            </a:pPr>
            <a:endParaRPr lang="zh-CN" altLang="en-US" sz="2000" dirty="0">
              <a:solidFill>
                <a:srgbClr val="262626"/>
              </a:solidFill>
              <a:latin typeface="+mn-lt"/>
              <a:ea typeface="微软雅黑" panose="020B0503020204020204" pitchFamily="34" charset="-122"/>
              <a:sym typeface="Arial" panose="020B0604020202020204" pitchFamily="34" charset="0"/>
            </a:endParaRPr>
          </a:p>
          <a:p>
            <a:pPr marL="457200" indent="-457200" defTabSz="684530" eaLnBrk="1" hangingPunct="1">
              <a:lnSpc>
                <a:spcPct val="125000"/>
              </a:lnSpc>
              <a:buFont typeface="+mj-lt"/>
              <a:buAutoNum type="arabicPeriod"/>
            </a:pPr>
            <a:r>
              <a:rPr lang="zh-CN" altLang="en-US" sz="2000" dirty="0">
                <a:solidFill>
                  <a:srgbClr val="262626"/>
                </a:solidFill>
                <a:latin typeface="+mn-lt"/>
                <a:ea typeface="微软雅黑" panose="020B0503020204020204" pitchFamily="34" charset="-122"/>
                <a:sym typeface="Arial" panose="020B0604020202020204" pitchFamily="34" charset="0"/>
              </a:rPr>
              <a:t>Cost of option trading, including the price of option and 0.15% transaction cost per trade</a:t>
            </a:r>
            <a:endParaRPr lang="en-US" altLang="zh-CN" sz="2000" dirty="0">
              <a:solidFill>
                <a:srgbClr val="262626"/>
              </a:solidFill>
              <a:latin typeface="+mn-lt"/>
              <a:ea typeface="微软雅黑" panose="020B0503020204020204" pitchFamily="34" charset="-122"/>
              <a:sym typeface="Arial" panose="020B0604020202020204" pitchFamily="34" charset="0"/>
            </a:endParaRPr>
          </a:p>
          <a:p>
            <a:pPr marL="457200" indent="-457200" defTabSz="684530" eaLnBrk="1" hangingPunct="1">
              <a:lnSpc>
                <a:spcPct val="125000"/>
              </a:lnSpc>
              <a:buFont typeface="+mj-lt"/>
              <a:buAutoNum type="arabicPeriod"/>
            </a:pPr>
            <a:endParaRPr lang="zh-CN" altLang="en-US" sz="2000" dirty="0">
              <a:solidFill>
                <a:srgbClr val="262626"/>
              </a:solidFill>
              <a:latin typeface="+mn-lt"/>
              <a:ea typeface="微软雅黑" panose="020B0503020204020204" pitchFamily="34" charset="-122"/>
              <a:sym typeface="Arial" panose="020B0604020202020204" pitchFamily="34" charset="0"/>
            </a:endParaRPr>
          </a:p>
          <a:p>
            <a:pPr marL="457200" indent="-457200" defTabSz="684530" eaLnBrk="1" hangingPunct="1">
              <a:lnSpc>
                <a:spcPct val="125000"/>
              </a:lnSpc>
              <a:buFont typeface="+mj-lt"/>
              <a:buAutoNum type="arabicPeriod"/>
            </a:pPr>
            <a:r>
              <a:rPr lang="zh-CN" altLang="en-US" sz="2000" dirty="0">
                <a:solidFill>
                  <a:srgbClr val="262626"/>
                </a:solidFill>
                <a:latin typeface="+mn-lt"/>
                <a:ea typeface="微软雅黑" panose="020B0503020204020204" pitchFamily="34" charset="-122"/>
                <a:sym typeface="Arial" panose="020B0604020202020204" pitchFamily="34" charset="0"/>
              </a:rPr>
              <a:t>Profit target of SmallFund, which is 0.4% p.a.</a:t>
            </a:r>
          </a:p>
        </p:txBody>
      </p:sp>
    </p:spTree>
    <p:extLst>
      <p:ext uri="{BB962C8B-B14F-4D97-AF65-F5344CB8AC3E}">
        <p14:creationId xmlns:p14="http://schemas.microsoft.com/office/powerpoint/2010/main" val="4115666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A85F708-0CF1-43E4-B45F-5B779770D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516" y="1742579"/>
            <a:ext cx="5125814" cy="4396740"/>
          </a:xfrm>
          <a:prstGeom prst="rect">
            <a:avLst/>
          </a:prstGeom>
        </p:spPr>
      </p:pic>
      <p:sp>
        <p:nvSpPr>
          <p:cNvPr id="3" name="文本框 2">
            <a:extLst>
              <a:ext uri="{FF2B5EF4-FFF2-40B4-BE49-F238E27FC236}">
                <a16:creationId xmlns:a16="http://schemas.microsoft.com/office/drawing/2014/main" id="{B8F6E593-7541-4B81-95A1-D0001C131C7B}"/>
              </a:ext>
            </a:extLst>
          </p:cNvPr>
          <p:cNvSpPr txBox="1"/>
          <p:nvPr/>
        </p:nvSpPr>
        <p:spPr>
          <a:xfrm>
            <a:off x="6000115" y="1922780"/>
            <a:ext cx="5683885" cy="3526350"/>
          </a:xfrm>
          <a:prstGeom prst="rect">
            <a:avLst/>
          </a:prstGeom>
          <a:noFill/>
        </p:spPr>
        <p:txBody>
          <a:bodyPr wrap="square" rtlCol="0">
            <a:spAutoFit/>
          </a:bodyPr>
          <a:lstStyle/>
          <a:p>
            <a:pPr marL="342900" indent="-342900" algn="just">
              <a:lnSpc>
                <a:spcPct val="125000"/>
              </a:lnSpc>
              <a:buFont typeface="Wingdings" charset="2"/>
              <a:buChar char="l"/>
            </a:pPr>
            <a:r>
              <a:rPr lang="en-US" altLang="zh-CN" sz="2000" dirty="0">
                <a:solidFill>
                  <a:srgbClr val="262626"/>
                </a:solidFill>
                <a:latin typeface="+mn-lt"/>
                <a:ea typeface="微软雅黑" panose="020B0503020204020204" pitchFamily="34" charset="-122"/>
                <a:sym typeface="Arial" panose="020B0604020202020204" pitchFamily="34" charset="0"/>
              </a:rPr>
              <a:t>The</a:t>
            </a:r>
            <a:r>
              <a:rPr lang="zh-CN" altLang="en-US" sz="2000" dirty="0">
                <a:solidFill>
                  <a:srgbClr val="262626"/>
                </a:solidFill>
                <a:latin typeface="+mn-lt"/>
                <a:ea typeface="微软雅黑" panose="020B0503020204020204" pitchFamily="34" charset="-122"/>
                <a:sym typeface="Arial" panose="020B0604020202020204" pitchFamily="34" charset="0"/>
              </a:rPr>
              <a:t> </a:t>
            </a:r>
            <a:r>
              <a:rPr lang="en-US" altLang="zh-CN" sz="2000" dirty="0">
                <a:solidFill>
                  <a:srgbClr val="262626"/>
                </a:solidFill>
                <a:latin typeface="+mn-lt"/>
                <a:ea typeface="微软雅黑" panose="020B0503020204020204" pitchFamily="34" charset="-122"/>
                <a:sym typeface="Arial" panose="020B0604020202020204" pitchFamily="34" charset="0"/>
              </a:rPr>
              <a:t>f</a:t>
            </a:r>
            <a:r>
              <a:rPr lang="zh-CN" altLang="en-US" sz="2000" dirty="0">
                <a:solidFill>
                  <a:srgbClr val="262626"/>
                </a:solidFill>
                <a:latin typeface="+mn-lt"/>
                <a:ea typeface="微软雅黑" panose="020B0503020204020204" pitchFamily="34" charset="-122"/>
                <a:sym typeface="Arial" panose="020B0604020202020204" pitchFamily="34" charset="0"/>
              </a:rPr>
              <a:t>igure shows the graph of different strike prices and their corresponding average final payout. </a:t>
            </a:r>
            <a:endParaRPr lang="en-US" altLang="zh-CN" dirty="0">
              <a:solidFill>
                <a:srgbClr val="262626"/>
              </a:solidFill>
              <a:latin typeface="+mn-lt"/>
              <a:ea typeface="微软雅黑" panose="020B0503020204020204" pitchFamily="34" charset="-122"/>
              <a:sym typeface="Arial" panose="020B0604020202020204" pitchFamily="34" charset="0"/>
            </a:endParaRPr>
          </a:p>
          <a:p>
            <a:pPr marL="342900" indent="-342900" algn="just">
              <a:lnSpc>
                <a:spcPct val="125000"/>
              </a:lnSpc>
              <a:buFont typeface="Wingdings" charset="2"/>
              <a:buChar char="l"/>
            </a:pPr>
            <a:r>
              <a:rPr lang="zh-CN" altLang="en-US" sz="2000" dirty="0">
                <a:solidFill>
                  <a:srgbClr val="262626"/>
                </a:solidFill>
                <a:latin typeface="+mn-lt"/>
                <a:ea typeface="微软雅黑" panose="020B0503020204020204" pitchFamily="34" charset="-122"/>
                <a:sym typeface="Arial" panose="020B0604020202020204" pitchFamily="34" charset="0"/>
              </a:rPr>
              <a:t>From it we can see that as the strike price K decreases, the average final payout first increase to the maximum, then decrease to the minimum, and slightly increase to a stable level. </a:t>
            </a:r>
            <a:endParaRPr lang="en-US" altLang="zh-CN" sz="2000" dirty="0">
              <a:solidFill>
                <a:srgbClr val="262626"/>
              </a:solidFill>
              <a:latin typeface="+mn-lt"/>
              <a:ea typeface="微软雅黑" panose="020B0503020204020204" pitchFamily="34" charset="-122"/>
              <a:sym typeface="Arial" panose="020B0604020202020204" pitchFamily="34" charset="0"/>
            </a:endParaRPr>
          </a:p>
          <a:p>
            <a:pPr marL="342900" indent="-342900" algn="just">
              <a:lnSpc>
                <a:spcPct val="125000"/>
              </a:lnSpc>
              <a:buFont typeface="Wingdings" charset="2"/>
              <a:buChar char="l"/>
            </a:pPr>
            <a:r>
              <a:rPr lang="zh-CN" altLang="en-US" sz="2000" dirty="0">
                <a:solidFill>
                  <a:srgbClr val="262626"/>
                </a:solidFill>
                <a:latin typeface="+mn-lt"/>
                <a:ea typeface="微软雅黑" panose="020B0503020204020204" pitchFamily="34" charset="-122"/>
                <a:sym typeface="Arial" panose="020B0604020202020204" pitchFamily="34" charset="0"/>
              </a:rPr>
              <a:t>The maximum and minimum values are obtained when K is about</a:t>
            </a:r>
            <a:r>
              <a:rPr lang="zh-CN" altLang="en-US" sz="2000" b="1" dirty="0">
                <a:solidFill>
                  <a:srgbClr val="262626"/>
                </a:solidFill>
                <a:latin typeface="+mn-lt"/>
                <a:ea typeface="微软雅黑" panose="020B0503020204020204" pitchFamily="34" charset="-122"/>
                <a:sym typeface="Arial" panose="020B0604020202020204" pitchFamily="34" charset="0"/>
              </a:rPr>
              <a:t> 0.96</a:t>
            </a:r>
            <a:r>
              <a:rPr lang="zh-CN" altLang="en-US" sz="2000" dirty="0">
                <a:solidFill>
                  <a:srgbClr val="262626"/>
                </a:solidFill>
                <a:latin typeface="+mn-lt"/>
                <a:ea typeface="微软雅黑" panose="020B0503020204020204" pitchFamily="34" charset="-122"/>
                <a:sym typeface="Arial" panose="020B0604020202020204" pitchFamily="34" charset="0"/>
              </a:rPr>
              <a:t> and</a:t>
            </a:r>
            <a:r>
              <a:rPr lang="zh-CN" altLang="en-US" sz="2000" b="1" dirty="0">
                <a:solidFill>
                  <a:srgbClr val="262626"/>
                </a:solidFill>
                <a:latin typeface="+mn-lt"/>
                <a:ea typeface="微软雅黑" panose="020B0503020204020204" pitchFamily="34" charset="-122"/>
                <a:sym typeface="Arial" panose="020B0604020202020204" pitchFamily="34" charset="0"/>
              </a:rPr>
              <a:t> 0.6</a:t>
            </a:r>
            <a:r>
              <a:rPr lang="zh-CN" altLang="en-US" sz="2000" dirty="0">
                <a:solidFill>
                  <a:srgbClr val="262626"/>
                </a:solidFill>
                <a:latin typeface="+mn-lt"/>
                <a:ea typeface="微软雅黑" panose="020B0503020204020204" pitchFamily="34" charset="-122"/>
                <a:sym typeface="Arial" panose="020B0604020202020204" pitchFamily="34" charset="0"/>
              </a:rPr>
              <a:t>, respectively</a:t>
            </a:r>
            <a:r>
              <a:rPr lang="en-US" altLang="zh-CN" sz="2000" dirty="0">
                <a:solidFill>
                  <a:srgbClr val="262626"/>
                </a:solidFill>
                <a:latin typeface="+mn-lt"/>
                <a:ea typeface="微软雅黑" panose="020B0503020204020204" pitchFamily="34" charset="-122"/>
                <a:sym typeface="Arial" panose="020B0604020202020204" pitchFamily="34" charset="0"/>
              </a:rPr>
              <a:t>.</a:t>
            </a:r>
            <a:endParaRPr lang="zh-CN" altLang="en-US" dirty="0"/>
          </a:p>
        </p:txBody>
      </p:sp>
      <p:sp>
        <p:nvSpPr>
          <p:cNvPr id="5" name="矩形 4">
            <a:extLst>
              <a:ext uri="{FF2B5EF4-FFF2-40B4-BE49-F238E27FC236}">
                <a16:creationId xmlns:a16="http://schemas.microsoft.com/office/drawing/2014/main" id="{065C604A-F09E-495D-B614-8CCDA4B138D9}"/>
              </a:ext>
            </a:extLst>
          </p:cNvPr>
          <p:cNvSpPr/>
          <p:nvPr/>
        </p:nvSpPr>
        <p:spPr>
          <a:xfrm>
            <a:off x="1548176" y="616933"/>
            <a:ext cx="3365408" cy="584775"/>
          </a:xfrm>
          <a:prstGeom prst="rect">
            <a:avLst/>
          </a:prstGeom>
        </p:spPr>
        <p:txBody>
          <a:bodyPr wrap="none">
            <a:spAutoFit/>
          </a:bodyPr>
          <a:lstStyle/>
          <a:p>
            <a:r>
              <a:rPr lang="en-US" altLang="zh-CN" sz="3200" dirty="0">
                <a:solidFill>
                  <a:srgbClr val="000000"/>
                </a:solidFill>
              </a:rPr>
              <a:t>Reduce Strike Price</a:t>
            </a:r>
            <a:endParaRPr lang="zh-CN" altLang="en-US" dirty="0"/>
          </a:p>
        </p:txBody>
      </p:sp>
    </p:spTree>
    <p:extLst>
      <p:ext uri="{BB962C8B-B14F-4D97-AF65-F5344CB8AC3E}">
        <p14:creationId xmlns:p14="http://schemas.microsoft.com/office/powerpoint/2010/main" val="3230335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ED59D2-5363-4B60-9438-C11CA3460EC0}"/>
              </a:ext>
            </a:extLst>
          </p:cNvPr>
          <p:cNvSpPr txBox="1"/>
          <p:nvPr/>
        </p:nvSpPr>
        <p:spPr>
          <a:xfrm>
            <a:off x="2146480" y="1557017"/>
            <a:ext cx="7387557" cy="369332"/>
          </a:xfrm>
          <a:prstGeom prst="rect">
            <a:avLst/>
          </a:prstGeom>
          <a:noFill/>
          <a:ln w="9525">
            <a:noFill/>
          </a:ln>
        </p:spPr>
        <p:txBody>
          <a:bodyPr wrap="square">
            <a:spAutoFit/>
          </a:bodyPr>
          <a:lstStyle/>
          <a:p>
            <a:pPr algn="ctr"/>
            <a:r>
              <a:rPr lang="en-US" dirty="0">
                <a:solidFill>
                  <a:srgbClr val="000000"/>
                </a:solidFill>
                <a:latin typeface="Times New Roman" panose="02020603050405020304" charset="0"/>
              </a:rPr>
              <a:t>Table 2 Comparison of The Basic and </a:t>
            </a:r>
            <a:r>
              <a:rPr lang="en-US" dirty="0">
                <a:solidFill>
                  <a:srgbClr val="000000"/>
                </a:solidFill>
                <a:latin typeface="Times New Roman" panose="02020603050405020304" charset="0"/>
                <a:ea typeface="等线" panose="02010600030101010101" charset="-122"/>
              </a:rPr>
              <a:t>Modified</a:t>
            </a:r>
            <a:r>
              <a:rPr lang="en-US" dirty="0">
                <a:solidFill>
                  <a:srgbClr val="000000"/>
                </a:solidFill>
                <a:latin typeface="Times New Roman" panose="02020603050405020304" charset="0"/>
              </a:rPr>
              <a:t> Option-Based Product</a:t>
            </a:r>
            <a:endParaRPr lang="en-US" altLang="en-US" dirty="0">
              <a:solidFill>
                <a:srgbClr val="000000"/>
              </a:solidFill>
              <a:latin typeface="Times New Roman" panose="02020603050405020304" charset="0"/>
            </a:endParaRPr>
          </a:p>
        </p:txBody>
      </p:sp>
      <p:graphicFrame>
        <p:nvGraphicFramePr>
          <p:cNvPr id="3" name="表格 2">
            <a:extLst>
              <a:ext uri="{FF2B5EF4-FFF2-40B4-BE49-F238E27FC236}">
                <a16:creationId xmlns:a16="http://schemas.microsoft.com/office/drawing/2014/main" id="{449BCF29-3E04-418A-8645-B517FB1E94AF}"/>
              </a:ext>
            </a:extLst>
          </p:cNvPr>
          <p:cNvGraphicFramePr/>
          <p:nvPr>
            <p:extLst>
              <p:ext uri="{D42A27DB-BD31-4B8C-83A1-F6EECF244321}">
                <p14:modId xmlns:p14="http://schemas.microsoft.com/office/powerpoint/2010/main" val="907225558"/>
              </p:ext>
            </p:extLst>
          </p:nvPr>
        </p:nvGraphicFramePr>
        <p:xfrm>
          <a:off x="591918" y="2045653"/>
          <a:ext cx="11091554" cy="914400"/>
        </p:xfrm>
        <a:graphic>
          <a:graphicData uri="http://schemas.openxmlformats.org/drawingml/2006/table">
            <a:tbl>
              <a:tblPr firstRow="1" bandRow="1">
                <a:tableStyleId>{5940675A-B579-460E-94D1-54222C63F5DA}</a:tableStyleId>
              </a:tblPr>
              <a:tblGrid>
                <a:gridCol w="3291673">
                  <a:extLst>
                    <a:ext uri="{9D8B030D-6E8A-4147-A177-3AD203B41FA5}">
                      <a16:colId xmlns:a16="http://schemas.microsoft.com/office/drawing/2014/main" val="20000"/>
                    </a:ext>
                  </a:extLst>
                </a:gridCol>
                <a:gridCol w="2180104">
                  <a:extLst>
                    <a:ext uri="{9D8B030D-6E8A-4147-A177-3AD203B41FA5}">
                      <a16:colId xmlns:a16="http://schemas.microsoft.com/office/drawing/2014/main" val="20001"/>
                    </a:ext>
                  </a:extLst>
                </a:gridCol>
                <a:gridCol w="1610149">
                  <a:extLst>
                    <a:ext uri="{9D8B030D-6E8A-4147-A177-3AD203B41FA5}">
                      <a16:colId xmlns:a16="http://schemas.microsoft.com/office/drawing/2014/main" val="20002"/>
                    </a:ext>
                  </a:extLst>
                </a:gridCol>
                <a:gridCol w="1338293">
                  <a:extLst>
                    <a:ext uri="{9D8B030D-6E8A-4147-A177-3AD203B41FA5}">
                      <a16:colId xmlns:a16="http://schemas.microsoft.com/office/drawing/2014/main" val="20003"/>
                    </a:ext>
                  </a:extLst>
                </a:gridCol>
                <a:gridCol w="1486291">
                  <a:extLst>
                    <a:ext uri="{9D8B030D-6E8A-4147-A177-3AD203B41FA5}">
                      <a16:colId xmlns:a16="http://schemas.microsoft.com/office/drawing/2014/main" val="20004"/>
                    </a:ext>
                  </a:extLst>
                </a:gridCol>
                <a:gridCol w="1185044">
                  <a:extLst>
                    <a:ext uri="{9D8B030D-6E8A-4147-A177-3AD203B41FA5}">
                      <a16:colId xmlns:a16="http://schemas.microsoft.com/office/drawing/2014/main" val="20005"/>
                    </a:ext>
                  </a:extLst>
                </a:gridCol>
              </a:tblGrid>
              <a:tr h="277368">
                <a:tc>
                  <a:txBody>
                    <a:bodyPr/>
                    <a:lstStyle/>
                    <a:p>
                      <a:pPr indent="0" algn="ctr">
                        <a:buNone/>
                      </a:pPr>
                      <a:r>
                        <a:rPr lang="en-US" sz="1050" b="0" dirty="0">
                          <a:solidFill>
                            <a:srgbClr val="000000"/>
                          </a:solidFill>
                          <a:latin typeface="Times New Roman" panose="02020603050405020304" charset="0"/>
                          <a:cs typeface="Times New Roman" panose="02020603050405020304" charset="0"/>
                        </a:rPr>
                        <a:t>　</a:t>
                      </a:r>
                      <a:endParaRPr lang="en-US" altLang="en-US" sz="105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dirty="0">
                          <a:solidFill>
                            <a:srgbClr val="000000"/>
                          </a:solidFill>
                          <a:latin typeface="Times New Roman" panose="02020603050405020304" charset="0"/>
                          <a:cs typeface="Times New Roman" panose="02020603050405020304" charset="0"/>
                        </a:rPr>
                        <a:t>mean </a:t>
                      </a:r>
                      <a:r>
                        <a:rPr lang="en-US" sz="2000" b="0" dirty="0" err="1">
                          <a:solidFill>
                            <a:srgbClr val="000000"/>
                          </a:solidFill>
                          <a:latin typeface="Times New Roman" panose="02020603050405020304" charset="0"/>
                          <a:cs typeface="Times New Roman" panose="02020603050405020304" charset="0"/>
                        </a:rPr>
                        <a:t>eq</a:t>
                      </a:r>
                      <a:r>
                        <a:rPr lang="en-US" sz="2000" b="0" dirty="0">
                          <a:solidFill>
                            <a:srgbClr val="000000"/>
                          </a:solidFill>
                          <a:latin typeface="Times New Roman" panose="02020603050405020304" charset="0"/>
                          <a:cs typeface="Times New Roman" panose="02020603050405020304" charset="0"/>
                        </a:rPr>
                        <a:t> yield rates</a:t>
                      </a:r>
                      <a:r>
                        <a:rPr lang="en-US" sz="1050" b="0" dirty="0">
                          <a:solidFill>
                            <a:srgbClr val="000000"/>
                          </a:solidFill>
                          <a:latin typeface="Times New Roman" panose="02020603050405020304" charset="0"/>
                          <a:cs typeface="Times New Roman" panose="02020603050405020304" charset="0"/>
                        </a:rPr>
                        <a:t> </a:t>
                      </a:r>
                      <a:endParaRPr lang="en-US" altLang="en-US" sz="105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Times New Roman" panose="02020603050405020304" charset="0"/>
                          <a:cs typeface="Times New Roman" panose="02020603050405020304" charset="0"/>
                        </a:rPr>
                        <a:t>guarantee rate</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dirty="0">
                          <a:solidFill>
                            <a:srgbClr val="000000"/>
                          </a:solidFill>
                          <a:latin typeface="Times New Roman" panose="02020603050405020304" charset="0"/>
                          <a:cs typeface="Times New Roman" panose="02020603050405020304" charset="0"/>
                        </a:rPr>
                        <a:t>product fee</a:t>
                      </a:r>
                      <a:endParaRPr lang="en-US" altLang="en-US" sz="20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dirty="0">
                          <a:solidFill>
                            <a:srgbClr val="000000"/>
                          </a:solidFill>
                          <a:latin typeface="Times New Roman" panose="02020603050405020304" charset="0"/>
                          <a:cs typeface="Times New Roman" panose="02020603050405020304" charset="0"/>
                        </a:rPr>
                        <a:t>mean payout</a:t>
                      </a:r>
                      <a:endParaRPr lang="en-US" altLang="en-US" sz="20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Times New Roman" panose="02020603050405020304" charset="0"/>
                          <a:cs typeface="Times New Roman" panose="02020603050405020304" charset="0"/>
                        </a:rPr>
                        <a:t>sd payout</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773">
                <a:tc>
                  <a:txBody>
                    <a:bodyPr/>
                    <a:lstStyle/>
                    <a:p>
                      <a:pPr indent="0" algn="ctr">
                        <a:buNone/>
                      </a:pPr>
                      <a:r>
                        <a:rPr lang="en-US" sz="2000" b="0" dirty="0">
                          <a:solidFill>
                            <a:srgbClr val="000000"/>
                          </a:solidFill>
                          <a:latin typeface="Times New Roman" panose="02020603050405020304" charset="0"/>
                          <a:ea typeface="Times New Roman" charset="0"/>
                          <a:cs typeface="Times New Roman" charset="0"/>
                        </a:rPr>
                        <a:t>Basic option-based product</a:t>
                      </a:r>
                      <a:endParaRPr lang="en-US" altLang="en-US" sz="20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dirty="0">
                          <a:solidFill>
                            <a:srgbClr val="000000"/>
                          </a:solidFill>
                          <a:latin typeface="Times New Roman" panose="02020603050405020304" charset="0"/>
                          <a:cs typeface="Times New Roman" panose="02020603050405020304" charset="0"/>
                        </a:rPr>
                        <a:t>141.7144%</a:t>
                      </a:r>
                      <a:endParaRPr lang="en-US" altLang="en-US" sz="20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solidFill>
                            <a:srgbClr val="000000"/>
                          </a:solidFill>
                          <a:latin typeface="Times New Roman" panose="02020603050405020304" charset="0"/>
                          <a:cs typeface="Times New Roman" panose="02020603050405020304" charset="0"/>
                        </a:rPr>
                        <a:t>114.9369%</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dirty="0">
                          <a:solidFill>
                            <a:srgbClr val="000000"/>
                          </a:solidFill>
                          <a:latin typeface="Times New Roman" panose="02020603050405020304" charset="0"/>
                          <a:cs typeface="Times New Roman" panose="02020603050405020304" charset="0"/>
                        </a:rPr>
                        <a:t>16.8493%</a:t>
                      </a:r>
                      <a:endParaRPr lang="en-US" altLang="en-US" sz="20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solidFill>
                            <a:srgbClr val="000000"/>
                          </a:solidFill>
                          <a:latin typeface="Times New Roman" panose="02020603050405020304" charset="0"/>
                          <a:cs typeface="Times New Roman" panose="02020603050405020304" charset="0"/>
                        </a:rPr>
                        <a:t>130.8592%</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solidFill>
                            <a:srgbClr val="000000"/>
                          </a:solidFill>
                          <a:latin typeface="Times New Roman" panose="02020603050405020304" charset="0"/>
                          <a:cs typeface="Times New Roman" panose="02020603050405020304" charset="0"/>
                        </a:rPr>
                        <a:t>35.7690%</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0">
                <a:tc>
                  <a:txBody>
                    <a:bodyPr/>
                    <a:lstStyle/>
                    <a:p>
                      <a:pPr indent="0" algn="ctr">
                        <a:buNone/>
                      </a:pPr>
                      <a:r>
                        <a:rPr lang="en-US" sz="2000" b="0" dirty="0">
                          <a:solidFill>
                            <a:srgbClr val="000000"/>
                          </a:solidFill>
                          <a:latin typeface="Times New Roman" charset="0"/>
                          <a:ea typeface="Times New Roman" charset="0"/>
                          <a:cs typeface="Times New Roman" charset="0"/>
                        </a:rPr>
                        <a:t>Modified option-based product</a:t>
                      </a:r>
                      <a:endParaRPr lang="en-US" altLang="en-US" sz="2000" b="0" dirty="0">
                        <a:solidFill>
                          <a:srgbClr val="000000"/>
                        </a:solidFill>
                        <a:latin typeface="Times New Roman" panose="02020603050405020304" charset="0"/>
                        <a:ea typeface="Times New Roman" charset="0"/>
                        <a:cs typeface="Times New Roman" charset="0"/>
                      </a:endParaRPr>
                    </a:p>
                  </a:txBody>
                  <a:tcPr marL="68580" marR="6858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dirty="0">
                          <a:solidFill>
                            <a:srgbClr val="000000"/>
                          </a:solidFill>
                          <a:latin typeface="Times New Roman" panose="02020603050405020304" charset="0"/>
                          <a:cs typeface="Times New Roman" panose="02020603050405020304" charset="0"/>
                        </a:rPr>
                        <a:t>141.7144%</a:t>
                      </a:r>
                      <a:endParaRPr lang="en-US" altLang="en-US" sz="20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Times New Roman" panose="02020603050405020304" charset="0"/>
                          <a:cs typeface="Times New Roman" panose="02020603050405020304" charset="0"/>
                        </a:rPr>
                        <a:t>114.9369%</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Times New Roman" panose="02020603050405020304" charset="0"/>
                          <a:cs typeface="Times New Roman" panose="02020603050405020304" charset="0"/>
                        </a:rPr>
                        <a:t>14.7005%</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Times New Roman" panose="02020603050405020304" charset="0"/>
                          <a:cs typeface="Times New Roman" panose="02020603050405020304" charset="0"/>
                        </a:rPr>
                        <a:t>133.0080%</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dirty="0">
                          <a:solidFill>
                            <a:srgbClr val="000000"/>
                          </a:solidFill>
                          <a:latin typeface="Times New Roman" panose="02020603050405020304" charset="0"/>
                          <a:cs typeface="Times New Roman" panose="02020603050405020304" charset="0"/>
                        </a:rPr>
                        <a:t>35.7690%</a:t>
                      </a:r>
                      <a:endParaRPr lang="en-US" altLang="en-US" sz="20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b">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矩形 5">
            <a:extLst>
              <a:ext uri="{FF2B5EF4-FFF2-40B4-BE49-F238E27FC236}">
                <a16:creationId xmlns:a16="http://schemas.microsoft.com/office/drawing/2014/main" id="{3CD8EB5A-122A-43CB-B6BA-601A174C7B00}"/>
              </a:ext>
            </a:extLst>
          </p:cNvPr>
          <p:cNvSpPr/>
          <p:nvPr/>
        </p:nvSpPr>
        <p:spPr>
          <a:xfrm>
            <a:off x="1294667" y="3785477"/>
            <a:ext cx="9602665" cy="1797928"/>
          </a:xfrm>
          <a:prstGeom prst="rect">
            <a:avLst/>
          </a:prstGeom>
        </p:spPr>
        <p:txBody>
          <a:bodyPr wrap="square">
            <a:spAutoFit/>
          </a:bodyPr>
          <a:lstStyle/>
          <a:p>
            <a:pPr indent="457200" algn="just">
              <a:lnSpc>
                <a:spcPct val="125000"/>
              </a:lnSpc>
            </a:pPr>
            <a:r>
              <a:rPr lang="zh-CN" altLang="en-US" dirty="0">
                <a:solidFill>
                  <a:schemeClr val="tx1">
                    <a:lumMod val="65000"/>
                    <a:lumOff val="35000"/>
                  </a:schemeClr>
                </a:solidFill>
                <a:sym typeface="+mn-ea"/>
              </a:rPr>
              <a:t>By reducing strike price, the product fee declines 2.1488% and the average final payout increases 2.1488% accordingly. This modified product promotes the profitability of option-based products significantly.</a:t>
            </a:r>
            <a:endParaRPr lang="en-US" altLang="zh-CN" dirty="0">
              <a:solidFill>
                <a:schemeClr val="tx1">
                  <a:lumMod val="65000"/>
                  <a:lumOff val="35000"/>
                </a:schemeClr>
              </a:solidFill>
            </a:endParaRPr>
          </a:p>
          <a:p>
            <a:pPr indent="457200" algn="just">
              <a:lnSpc>
                <a:spcPct val="125000"/>
              </a:lnSpc>
            </a:pPr>
            <a:r>
              <a:rPr lang="zh-CN" altLang="en-US" dirty="0">
                <a:solidFill>
                  <a:schemeClr val="tx1">
                    <a:lumMod val="65000"/>
                    <a:lumOff val="35000"/>
                  </a:schemeClr>
                </a:solidFill>
              </a:rPr>
              <a:t>Obviously, there is a strike price that can maximize the average final payout. </a:t>
            </a:r>
            <a:endParaRPr lang="en-US" altLang="zh-CN" dirty="0">
              <a:solidFill>
                <a:schemeClr val="tx1">
                  <a:lumMod val="65000"/>
                  <a:lumOff val="35000"/>
                </a:schemeClr>
              </a:solidFill>
            </a:endParaRPr>
          </a:p>
          <a:p>
            <a:pPr indent="457200" algn="just">
              <a:lnSpc>
                <a:spcPct val="125000"/>
              </a:lnSpc>
            </a:pPr>
            <a:r>
              <a:rPr lang="en-US" altLang="zh-CN" dirty="0">
                <a:solidFill>
                  <a:schemeClr val="tx1">
                    <a:lumMod val="65000"/>
                    <a:lumOff val="35000"/>
                  </a:schemeClr>
                </a:solidFill>
              </a:rPr>
              <a:t>→</a:t>
            </a:r>
            <a:r>
              <a:rPr lang="zh-CN" altLang="en-US" dirty="0">
                <a:solidFill>
                  <a:schemeClr val="tx1">
                    <a:lumMod val="65000"/>
                    <a:lumOff val="35000"/>
                  </a:schemeClr>
                </a:solidFill>
              </a:rPr>
              <a:t>Therefore, we set strike price of the option being </a:t>
            </a:r>
            <a:r>
              <a:rPr lang="zh-CN" altLang="en-US" b="1" dirty="0">
                <a:solidFill>
                  <a:schemeClr val="tx1">
                    <a:lumMod val="65000"/>
                    <a:lumOff val="35000"/>
                  </a:schemeClr>
                </a:solidFill>
              </a:rPr>
              <a:t>0.96</a:t>
            </a:r>
            <a:r>
              <a:rPr lang="zh-CN" altLang="en-US" dirty="0">
                <a:solidFill>
                  <a:schemeClr val="tx1">
                    <a:lumMod val="65000"/>
                    <a:lumOff val="35000"/>
                  </a:schemeClr>
                </a:solidFill>
              </a:rPr>
              <a:t> to develop a better product. </a:t>
            </a:r>
          </a:p>
        </p:txBody>
      </p:sp>
      <p:sp>
        <p:nvSpPr>
          <p:cNvPr id="7" name="矩形 6">
            <a:extLst>
              <a:ext uri="{FF2B5EF4-FFF2-40B4-BE49-F238E27FC236}">
                <a16:creationId xmlns:a16="http://schemas.microsoft.com/office/drawing/2014/main" id="{D615D17C-1D61-49C7-ABAC-F2D587FFE945}"/>
              </a:ext>
            </a:extLst>
          </p:cNvPr>
          <p:cNvSpPr/>
          <p:nvPr/>
        </p:nvSpPr>
        <p:spPr>
          <a:xfrm>
            <a:off x="1548176" y="616933"/>
            <a:ext cx="3365408" cy="584775"/>
          </a:xfrm>
          <a:prstGeom prst="rect">
            <a:avLst/>
          </a:prstGeom>
        </p:spPr>
        <p:txBody>
          <a:bodyPr wrap="none">
            <a:spAutoFit/>
          </a:bodyPr>
          <a:lstStyle/>
          <a:p>
            <a:r>
              <a:rPr lang="en-US" altLang="zh-CN" sz="3200" dirty="0">
                <a:solidFill>
                  <a:srgbClr val="000000"/>
                </a:solidFill>
              </a:rPr>
              <a:t>Reduce Strike Price</a:t>
            </a:r>
            <a:endParaRPr lang="zh-CN" altLang="en-US" dirty="0"/>
          </a:p>
        </p:txBody>
      </p:sp>
    </p:spTree>
    <p:extLst>
      <p:ext uri="{BB962C8B-B14F-4D97-AF65-F5344CB8AC3E}">
        <p14:creationId xmlns:p14="http://schemas.microsoft.com/office/powerpoint/2010/main" val="311399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A85F708-0CF1-43E4-B45F-5B779770D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516" y="1742579"/>
            <a:ext cx="5125814" cy="4396740"/>
          </a:xfrm>
          <a:prstGeom prst="rect">
            <a:avLst/>
          </a:prstGeom>
        </p:spPr>
      </p:pic>
      <p:sp>
        <p:nvSpPr>
          <p:cNvPr id="5" name="矩形 4">
            <a:extLst>
              <a:ext uri="{FF2B5EF4-FFF2-40B4-BE49-F238E27FC236}">
                <a16:creationId xmlns:a16="http://schemas.microsoft.com/office/drawing/2014/main" id="{065C604A-F09E-495D-B614-8CCDA4B138D9}"/>
              </a:ext>
            </a:extLst>
          </p:cNvPr>
          <p:cNvSpPr/>
          <p:nvPr/>
        </p:nvSpPr>
        <p:spPr>
          <a:xfrm>
            <a:off x="1548176" y="616933"/>
            <a:ext cx="3365408" cy="584775"/>
          </a:xfrm>
          <a:prstGeom prst="rect">
            <a:avLst/>
          </a:prstGeom>
        </p:spPr>
        <p:txBody>
          <a:bodyPr wrap="none">
            <a:spAutoFit/>
          </a:bodyPr>
          <a:lstStyle/>
          <a:p>
            <a:r>
              <a:rPr lang="en-US" altLang="zh-CN" sz="3200" dirty="0">
                <a:solidFill>
                  <a:srgbClr val="000000"/>
                </a:solidFill>
              </a:rPr>
              <a:t>Reduce Strike Price</a:t>
            </a:r>
            <a:endParaRPr lang="zh-CN" altLang="en-US" dirty="0"/>
          </a:p>
        </p:txBody>
      </p:sp>
      <p:sp>
        <p:nvSpPr>
          <p:cNvPr id="6" name="矩形 13">
            <a:extLst>
              <a:ext uri="{FF2B5EF4-FFF2-40B4-BE49-F238E27FC236}">
                <a16:creationId xmlns:a16="http://schemas.microsoft.com/office/drawing/2014/main" id="{B72F8D0C-2655-4A80-8593-368211FCDF75}"/>
              </a:ext>
            </a:extLst>
          </p:cNvPr>
          <p:cNvSpPr/>
          <p:nvPr/>
        </p:nvSpPr>
        <p:spPr>
          <a:xfrm>
            <a:off x="5842371" y="1922780"/>
            <a:ext cx="5914113" cy="3526350"/>
          </a:xfrm>
          <a:prstGeom prst="rect">
            <a:avLst/>
          </a:prstGeom>
          <a:noFill/>
          <a:ln w="9525">
            <a:noFill/>
          </a:ln>
        </p:spPr>
        <p:txBody>
          <a:bodyPr wrap="square">
            <a:spAutoFit/>
          </a:bodyPr>
          <a:lstStyle/>
          <a:p>
            <a:pPr marL="342900" indent="-342900" algn="just" defTabSz="684530" eaLnBrk="1" hangingPunct="1">
              <a:lnSpc>
                <a:spcPct val="125000"/>
              </a:lnSpc>
              <a:buFont typeface="Wingdings" charset="2"/>
              <a:buChar char="l"/>
            </a:pPr>
            <a:r>
              <a:rPr lang="en-US" altLang="zh-CN" sz="2000" dirty="0">
                <a:solidFill>
                  <a:srgbClr val="262626"/>
                </a:solidFill>
                <a:latin typeface="+mn-lt"/>
                <a:ea typeface="微软雅黑" panose="020B0503020204020204" pitchFamily="34" charset="-122"/>
                <a:sym typeface="Arial" panose="020B0604020202020204" pitchFamily="34" charset="0"/>
              </a:rPr>
              <a:t> The average final payout tends to be constant as the strike price is lower than 0.4. </a:t>
            </a:r>
          </a:p>
          <a:p>
            <a:pPr marL="342900" indent="-342900" algn="just" defTabSz="684530" eaLnBrk="1" hangingPunct="1">
              <a:lnSpc>
                <a:spcPct val="125000"/>
              </a:lnSpc>
              <a:buFont typeface="Wingdings" charset="2"/>
              <a:buChar char="l"/>
            </a:pPr>
            <a:r>
              <a:rPr lang="en-US" altLang="zh-CN" sz="2000" dirty="0">
                <a:solidFill>
                  <a:srgbClr val="262626"/>
                </a:solidFill>
                <a:latin typeface="+mn-lt"/>
                <a:ea typeface="微软雅黑" panose="020B0503020204020204" pitchFamily="34" charset="-122"/>
                <a:sym typeface="Arial" panose="020B0604020202020204" pitchFamily="34" charset="0"/>
              </a:rPr>
              <a:t>Reason: when the strike price is low enough, the option price is close to zero and the cost of option trading equals to the transaction cost (0.15%). </a:t>
            </a:r>
          </a:p>
          <a:p>
            <a:pPr marL="342900" indent="-342900" algn="just" defTabSz="684530" eaLnBrk="1" hangingPunct="1">
              <a:lnSpc>
                <a:spcPct val="125000"/>
              </a:lnSpc>
              <a:buFont typeface="Wingdings" charset="2"/>
              <a:buChar char="l"/>
            </a:pPr>
            <a:r>
              <a:rPr lang="en-US" altLang="zh-CN" sz="2000" dirty="0">
                <a:solidFill>
                  <a:srgbClr val="262626"/>
                </a:solidFill>
                <a:latin typeface="+mn-lt"/>
                <a:ea typeface="微软雅黑" panose="020B0503020204020204" pitchFamily="34" charset="-122"/>
                <a:sym typeface="Arial" panose="020B0604020202020204" pitchFamily="34" charset="0"/>
              </a:rPr>
              <a:t>The probability of exercising options is near zero, since stock price </a:t>
            </a:r>
            <a:r>
              <a:rPr lang="en-US" altLang="zh-CN" sz="2000" dirty="0"/>
              <a:t>S</a:t>
            </a:r>
            <a:r>
              <a:rPr lang="en-US" altLang="zh-CN" sz="2000" baseline="-25000" dirty="0"/>
              <a:t>T</a:t>
            </a:r>
            <a:r>
              <a:rPr lang="en-US" altLang="zh-CN" sz="2000" dirty="0">
                <a:solidFill>
                  <a:srgbClr val="262626"/>
                </a:solidFill>
                <a:latin typeface="+mn-lt"/>
                <a:ea typeface="微软雅黑" panose="020B0503020204020204" pitchFamily="34" charset="-122"/>
                <a:sym typeface="Arial" panose="020B0604020202020204" pitchFamily="34" charset="0"/>
              </a:rPr>
              <a:t> are unlikely to be lower than strike price K. Capital is used to fill in the gap between </a:t>
            </a:r>
            <a:r>
              <a:rPr lang="en-US" altLang="zh-CN" sz="2000" dirty="0"/>
              <a:t>S</a:t>
            </a:r>
            <a:r>
              <a:rPr lang="en-US" altLang="zh-CN" sz="2000" baseline="-25000" dirty="0"/>
              <a:t>T</a:t>
            </a:r>
            <a:r>
              <a:rPr lang="en-US" altLang="zh-CN" sz="2000" dirty="0">
                <a:solidFill>
                  <a:srgbClr val="262626"/>
                </a:solidFill>
                <a:latin typeface="+mn-lt"/>
                <a:ea typeface="微软雅黑" panose="020B0503020204020204" pitchFamily="34" charset="-122"/>
                <a:sym typeface="Arial" panose="020B0604020202020204" pitchFamily="34" charset="0"/>
              </a:rPr>
              <a:t> and G. </a:t>
            </a:r>
          </a:p>
        </p:txBody>
      </p:sp>
    </p:spTree>
    <p:extLst>
      <p:ext uri="{BB962C8B-B14F-4D97-AF65-F5344CB8AC3E}">
        <p14:creationId xmlns:p14="http://schemas.microsoft.com/office/powerpoint/2010/main" val="3238148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0E95BB-199B-4032-812B-FAF401FD1AC8}"/>
              </a:ext>
            </a:extLst>
          </p:cNvPr>
          <p:cNvSpPr/>
          <p:nvPr/>
        </p:nvSpPr>
        <p:spPr>
          <a:xfrm>
            <a:off x="1548176" y="616933"/>
            <a:ext cx="5140510" cy="584775"/>
          </a:xfrm>
          <a:prstGeom prst="rect">
            <a:avLst/>
          </a:prstGeom>
        </p:spPr>
        <p:txBody>
          <a:bodyPr wrap="none">
            <a:spAutoFit/>
          </a:bodyPr>
          <a:lstStyle/>
          <a:p>
            <a:r>
              <a:rPr lang="en-US" altLang="zh-CN" sz="3200" dirty="0">
                <a:solidFill>
                  <a:srgbClr val="000000"/>
                </a:solidFill>
              </a:rPr>
              <a:t>Reduce Strike Price: Examples</a:t>
            </a:r>
            <a:endParaRPr lang="zh-CN" altLang="en-US" dirty="0"/>
          </a:p>
        </p:txBody>
      </p:sp>
      <p:sp>
        <p:nvSpPr>
          <p:cNvPr id="3" name="文本框 2">
            <a:extLst>
              <a:ext uri="{FF2B5EF4-FFF2-40B4-BE49-F238E27FC236}">
                <a16:creationId xmlns:a16="http://schemas.microsoft.com/office/drawing/2014/main" id="{C9102FE7-AE77-4AED-BD9E-EF63D10DF331}"/>
              </a:ext>
            </a:extLst>
          </p:cNvPr>
          <p:cNvSpPr txBox="1"/>
          <p:nvPr/>
        </p:nvSpPr>
        <p:spPr>
          <a:xfrm>
            <a:off x="635773" y="1536382"/>
            <a:ext cx="6965315" cy="337185"/>
          </a:xfrm>
          <a:prstGeom prst="rect">
            <a:avLst/>
          </a:prstGeom>
          <a:noFill/>
          <a:ln w="9525">
            <a:noFill/>
          </a:ln>
        </p:spPr>
        <p:txBody>
          <a:bodyPr wrap="square">
            <a:spAutoFit/>
          </a:bodyPr>
          <a:lstStyle/>
          <a:p>
            <a:pPr algn="ctr"/>
            <a:r>
              <a:rPr lang="en-US" sz="1600" dirty="0">
                <a:solidFill>
                  <a:srgbClr val="000000"/>
                </a:solidFill>
                <a:latin typeface="Times New Roman" panose="02020603050405020304" charset="0"/>
                <a:ea typeface="宋体" panose="02010600030101010101" pitchFamily="2" charset="-122"/>
              </a:rPr>
              <a:t>Table 3 Different Strike Prices and Their Comparison</a:t>
            </a:r>
            <a:endParaRPr lang="zh-CN" altLang="en-US" dirty="0"/>
          </a:p>
        </p:txBody>
      </p:sp>
      <p:graphicFrame>
        <p:nvGraphicFramePr>
          <p:cNvPr id="4" name="表格 3">
            <a:extLst>
              <a:ext uri="{FF2B5EF4-FFF2-40B4-BE49-F238E27FC236}">
                <a16:creationId xmlns:a16="http://schemas.microsoft.com/office/drawing/2014/main" id="{0EBBB431-C0F8-4D15-BBC9-0BF230395DF4}"/>
              </a:ext>
            </a:extLst>
          </p:cNvPr>
          <p:cNvGraphicFramePr/>
          <p:nvPr>
            <p:extLst>
              <p:ext uri="{D42A27DB-BD31-4B8C-83A1-F6EECF244321}">
                <p14:modId xmlns:p14="http://schemas.microsoft.com/office/powerpoint/2010/main" val="4187807914"/>
              </p:ext>
            </p:extLst>
          </p:nvPr>
        </p:nvGraphicFramePr>
        <p:xfrm>
          <a:off x="1098270" y="2011679"/>
          <a:ext cx="6409944" cy="4448576"/>
        </p:xfrm>
        <a:graphic>
          <a:graphicData uri="http://schemas.openxmlformats.org/drawingml/2006/table">
            <a:tbl>
              <a:tblPr firstRow="1" bandRow="1">
                <a:tableStyleId>{5940675A-B579-460E-94D1-54222C63F5DA}</a:tableStyleId>
              </a:tblPr>
              <a:tblGrid>
                <a:gridCol w="1122340">
                  <a:extLst>
                    <a:ext uri="{9D8B030D-6E8A-4147-A177-3AD203B41FA5}">
                      <a16:colId xmlns:a16="http://schemas.microsoft.com/office/drawing/2014/main" val="20000"/>
                    </a:ext>
                  </a:extLst>
                </a:gridCol>
                <a:gridCol w="1746873">
                  <a:extLst>
                    <a:ext uri="{9D8B030D-6E8A-4147-A177-3AD203B41FA5}">
                      <a16:colId xmlns:a16="http://schemas.microsoft.com/office/drawing/2014/main" val="20001"/>
                    </a:ext>
                  </a:extLst>
                </a:gridCol>
                <a:gridCol w="1371893">
                  <a:extLst>
                    <a:ext uri="{9D8B030D-6E8A-4147-A177-3AD203B41FA5}">
                      <a16:colId xmlns:a16="http://schemas.microsoft.com/office/drawing/2014/main" val="20002"/>
                    </a:ext>
                  </a:extLst>
                </a:gridCol>
                <a:gridCol w="2168838">
                  <a:extLst>
                    <a:ext uri="{9D8B030D-6E8A-4147-A177-3AD203B41FA5}">
                      <a16:colId xmlns:a16="http://schemas.microsoft.com/office/drawing/2014/main" val="20003"/>
                    </a:ext>
                  </a:extLst>
                </a:gridCol>
              </a:tblGrid>
              <a:tr h="456226">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strike price</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rgbClr val="000000"/>
                          </a:solidFill>
                          <a:latin typeface="Calibri" panose="020F0502020204030204" pitchFamily="34" charset="0"/>
                          <a:cs typeface="Calibri" panose="020F0502020204030204" pitchFamily="34" charset="0"/>
                        </a:rPr>
                        <a:t>option trading cost</a:t>
                      </a:r>
                      <a:endParaRPr lang="en-US" altLang="en-US" sz="1600" b="0" dirty="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product fee</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rgbClr val="000000"/>
                          </a:solidFill>
                          <a:latin typeface="Calibri" panose="020F0502020204030204" pitchFamily="34" charset="0"/>
                          <a:cs typeface="Calibri" panose="020F0502020204030204" pitchFamily="34" charset="0"/>
                        </a:rPr>
                        <a:t>average payout</a:t>
                      </a:r>
                      <a:endParaRPr lang="en-US" altLang="en-US" sz="1600" b="0" dirty="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9235">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15.00%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0.1500%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21.1090%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126.5995%</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99235">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25.00%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0.1500%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21.1090%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126.5995%</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99235">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35.00%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0.1508%</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21.1100%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126.5984%</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99235">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45.00%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0.1655%</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21.1282%</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126.5802%</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99235">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65.00%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0.6026%</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20.0751%</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127.6334%</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99235">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75.00%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1.4388%</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17.2820%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130.4264%</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399235">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85.00%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3.0230%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15.4295%</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132.2789%</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399235">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95.00%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5.5374%</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14.7068%</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133.0017%</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8"/>
                  </a:ext>
                </a:extLst>
              </a:tr>
              <a:tr h="399235">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105.00%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9.0579%</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15.1907%</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cap="flat">
                      <a:noFill/>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132.5177%</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9"/>
                  </a:ext>
                </a:extLst>
              </a:tr>
              <a:tr h="399235">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114.00%</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rgbClr val="000000"/>
                          </a:solidFill>
                          <a:latin typeface="Calibri" panose="020F0502020204030204" pitchFamily="34" charset="0"/>
                          <a:cs typeface="Calibri" panose="020F0502020204030204" pitchFamily="34" charset="0"/>
                        </a:rPr>
                        <a:t>13.0689%</a:t>
                      </a:r>
                      <a:endParaRPr lang="en-US" altLang="en-US" sz="1600" b="0" dirty="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Calibri" panose="020F0502020204030204" pitchFamily="34" charset="0"/>
                          <a:cs typeface="Calibri" panose="020F0502020204030204" pitchFamily="34" charset="0"/>
                        </a:rPr>
                        <a:t>16.6446%</a:t>
                      </a:r>
                      <a:endParaRPr lang="en-US" altLang="en-US" sz="16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rgbClr val="000000"/>
                          </a:solidFill>
                          <a:latin typeface="Calibri" panose="020F0502020204030204" pitchFamily="34" charset="0"/>
                          <a:cs typeface="Calibri" panose="020F0502020204030204" pitchFamily="34" charset="0"/>
                        </a:rPr>
                        <a:t>131.0639%</a:t>
                      </a:r>
                      <a:endParaRPr lang="en-US" altLang="en-US" sz="1600" b="0" dirty="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文本框 4">
            <a:extLst>
              <a:ext uri="{FF2B5EF4-FFF2-40B4-BE49-F238E27FC236}">
                <a16:creationId xmlns:a16="http://schemas.microsoft.com/office/drawing/2014/main" id="{9DD801D3-2529-47EB-9D19-3F84D5917268}"/>
              </a:ext>
            </a:extLst>
          </p:cNvPr>
          <p:cNvSpPr txBox="1"/>
          <p:nvPr/>
        </p:nvSpPr>
        <p:spPr>
          <a:xfrm>
            <a:off x="8152130" y="3242233"/>
            <a:ext cx="3582670" cy="1987467"/>
          </a:xfrm>
          <a:prstGeom prst="rect">
            <a:avLst/>
          </a:prstGeom>
          <a:noFill/>
        </p:spPr>
        <p:txBody>
          <a:bodyPr wrap="square" rtlCol="0">
            <a:spAutoFit/>
          </a:bodyPr>
          <a:lstStyle/>
          <a:p>
            <a:pPr algn="just">
              <a:lnSpc>
                <a:spcPct val="125000"/>
              </a:lnSpc>
            </a:pPr>
            <a:r>
              <a:rPr lang="en-US" altLang="zh-CN" sz="2000" dirty="0"/>
              <a:t>→</a:t>
            </a:r>
            <a:r>
              <a:rPr lang="zh-CN" altLang="en-US" sz="2000" dirty="0"/>
              <a:t>Notice that when the strike price is lower than 0.4, the average payout is 126.60%, which is close to 126.79% of the capital-based product.</a:t>
            </a:r>
          </a:p>
        </p:txBody>
      </p:sp>
    </p:spTree>
    <p:extLst>
      <p:ext uri="{BB962C8B-B14F-4D97-AF65-F5344CB8AC3E}">
        <p14:creationId xmlns:p14="http://schemas.microsoft.com/office/powerpoint/2010/main" val="1801083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1">
            <a:extLst>
              <a:ext uri="{FF2B5EF4-FFF2-40B4-BE49-F238E27FC236}">
                <a16:creationId xmlns:a16="http://schemas.microsoft.com/office/drawing/2014/main" id="{720A1576-60E6-43C1-8648-126A3DEE319B}"/>
              </a:ext>
            </a:extLst>
          </p:cNvPr>
          <p:cNvSpPr>
            <a:spLocks noChangeArrowheads="1"/>
          </p:cNvSpPr>
          <p:nvPr/>
        </p:nvSpPr>
        <p:spPr bwMode="auto">
          <a:xfrm>
            <a:off x="5291931" y="1589881"/>
            <a:ext cx="1608137" cy="1608137"/>
          </a:xfrm>
          <a:prstGeom prst="ellipse">
            <a:avLst/>
          </a:prstGeom>
          <a:solidFill>
            <a:srgbClr val="2194B3"/>
          </a:solidFill>
          <a:ln w="9525">
            <a:noFill/>
            <a:round/>
            <a:headEnd/>
            <a:tailEnd/>
          </a:ln>
        </p:spPr>
        <p:txBody>
          <a:bodyPr anchor="ctr"/>
          <a:lstStyle/>
          <a:p>
            <a:pPr algn="ctr" eaLnBrk="1" hangingPunct="1"/>
            <a:endParaRPr lang="zh-CN" altLang="en-US">
              <a:solidFill>
                <a:srgbClr val="FFFFFF"/>
              </a:solidFill>
            </a:endParaRPr>
          </a:p>
        </p:txBody>
      </p:sp>
      <p:sp>
        <p:nvSpPr>
          <p:cNvPr id="3" name="Freeform 201">
            <a:extLst>
              <a:ext uri="{FF2B5EF4-FFF2-40B4-BE49-F238E27FC236}">
                <a16:creationId xmlns:a16="http://schemas.microsoft.com/office/drawing/2014/main" id="{D449C56A-310A-4FCA-8958-A90E85FEE3DC}"/>
              </a:ext>
            </a:extLst>
          </p:cNvPr>
          <p:cNvSpPr>
            <a:spLocks noEditPoints="1"/>
          </p:cNvSpPr>
          <p:nvPr/>
        </p:nvSpPr>
        <p:spPr bwMode="auto">
          <a:xfrm>
            <a:off x="5730081" y="2042318"/>
            <a:ext cx="733425" cy="612775"/>
          </a:xfrm>
          <a:custGeom>
            <a:avLst/>
            <a:gdLst>
              <a:gd name="T0" fmla="*/ 2147483647 w 222"/>
              <a:gd name="T1" fmla="*/ 2147483647 h 186"/>
              <a:gd name="T2" fmla="*/ 2147483647 w 222"/>
              <a:gd name="T3" fmla="*/ 2147483647 h 186"/>
              <a:gd name="T4" fmla="*/ 2147483647 w 222"/>
              <a:gd name="T5" fmla="*/ 2147483647 h 186"/>
              <a:gd name="T6" fmla="*/ 2147483647 w 222"/>
              <a:gd name="T7" fmla="*/ 2147483647 h 186"/>
              <a:gd name="T8" fmla="*/ 2147483647 w 222"/>
              <a:gd name="T9" fmla="*/ 2147483647 h 186"/>
              <a:gd name="T10" fmla="*/ 2147483647 w 222"/>
              <a:gd name="T11" fmla="*/ 2147483647 h 186"/>
              <a:gd name="T12" fmla="*/ 2147483647 w 222"/>
              <a:gd name="T13" fmla="*/ 0 h 186"/>
              <a:gd name="T14" fmla="*/ 2147483647 w 222"/>
              <a:gd name="T15" fmla="*/ 2147483647 h 186"/>
              <a:gd name="T16" fmla="*/ 2147483647 w 222"/>
              <a:gd name="T17" fmla="*/ 2147483647 h 186"/>
              <a:gd name="T18" fmla="*/ 2147483647 w 222"/>
              <a:gd name="T19" fmla="*/ 2147483647 h 186"/>
              <a:gd name="T20" fmla="*/ 2147483647 w 222"/>
              <a:gd name="T21" fmla="*/ 2147483647 h 186"/>
              <a:gd name="T22" fmla="*/ 2147483647 w 222"/>
              <a:gd name="T23" fmla="*/ 2147483647 h 186"/>
              <a:gd name="T24" fmla="*/ 2147483647 w 222"/>
              <a:gd name="T25" fmla="*/ 2147483647 h 186"/>
              <a:gd name="T26" fmla="*/ 2147483647 w 222"/>
              <a:gd name="T27" fmla="*/ 2147483647 h 186"/>
              <a:gd name="T28" fmla="*/ 2147483647 w 222"/>
              <a:gd name="T29" fmla="*/ 2147483647 h 186"/>
              <a:gd name="T30" fmla="*/ 2147483647 w 222"/>
              <a:gd name="T31" fmla="*/ 2147483647 h 186"/>
              <a:gd name="T32" fmla="*/ 2147483647 w 222"/>
              <a:gd name="T33" fmla="*/ 2147483647 h 186"/>
              <a:gd name="T34" fmla="*/ 2147483647 w 222"/>
              <a:gd name="T35" fmla="*/ 2147483647 h 186"/>
              <a:gd name="T36" fmla="*/ 2147483647 w 222"/>
              <a:gd name="T37" fmla="*/ 2147483647 h 186"/>
              <a:gd name="T38" fmla="*/ 2147483647 w 222"/>
              <a:gd name="T39" fmla="*/ 2147483647 h 186"/>
              <a:gd name="T40" fmla="*/ 2147483647 w 222"/>
              <a:gd name="T41" fmla="*/ 2147483647 h 186"/>
              <a:gd name="T42" fmla="*/ 2147483647 w 222"/>
              <a:gd name="T43" fmla="*/ 2147483647 h 186"/>
              <a:gd name="T44" fmla="*/ 2147483647 w 222"/>
              <a:gd name="T45" fmla="*/ 2147483647 h 186"/>
              <a:gd name="T46" fmla="*/ 2147483647 w 222"/>
              <a:gd name="T47" fmla="*/ 2147483647 h 186"/>
              <a:gd name="T48" fmla="*/ 2147483647 w 222"/>
              <a:gd name="T49" fmla="*/ 2147483647 h 186"/>
              <a:gd name="T50" fmla="*/ 2147483647 w 222"/>
              <a:gd name="T51" fmla="*/ 2147483647 h 186"/>
              <a:gd name="T52" fmla="*/ 2147483647 w 222"/>
              <a:gd name="T53" fmla="*/ 2147483647 h 186"/>
              <a:gd name="T54" fmla="*/ 2147483647 w 222"/>
              <a:gd name="T55" fmla="*/ 2147483647 h 186"/>
              <a:gd name="T56" fmla="*/ 2147483647 w 222"/>
              <a:gd name="T57" fmla="*/ 2147483647 h 186"/>
              <a:gd name="T58" fmla="*/ 2147483647 w 222"/>
              <a:gd name="T59" fmla="*/ 2147483647 h 186"/>
              <a:gd name="T60" fmla="*/ 2147483647 w 222"/>
              <a:gd name="T61" fmla="*/ 2147483647 h 186"/>
              <a:gd name="T62" fmla="*/ 2147483647 w 222"/>
              <a:gd name="T63" fmla="*/ 2147483647 h 186"/>
              <a:gd name="T64" fmla="*/ 2147483647 w 222"/>
              <a:gd name="T65" fmla="*/ 2147483647 h 186"/>
              <a:gd name="T66" fmla="*/ 2147483647 w 222"/>
              <a:gd name="T67" fmla="*/ 2147483647 h 186"/>
              <a:gd name="T68" fmla="*/ 2147483647 w 222"/>
              <a:gd name="T69" fmla="*/ 2147483647 h 186"/>
              <a:gd name="T70" fmla="*/ 2147483647 w 222"/>
              <a:gd name="T71" fmla="*/ 2147483647 h 186"/>
              <a:gd name="T72" fmla="*/ 2147483647 w 222"/>
              <a:gd name="T73" fmla="*/ 2147483647 h 186"/>
              <a:gd name="T74" fmla="*/ 2147483647 w 222"/>
              <a:gd name="T75" fmla="*/ 2147483647 h 186"/>
              <a:gd name="T76" fmla="*/ 2147483647 w 222"/>
              <a:gd name="T77" fmla="*/ 2147483647 h 186"/>
              <a:gd name="T78" fmla="*/ 2147483647 w 222"/>
              <a:gd name="T79" fmla="*/ 2147483647 h 186"/>
              <a:gd name="T80" fmla="*/ 2147483647 w 222"/>
              <a:gd name="T81" fmla="*/ 2147483647 h 186"/>
              <a:gd name="T82" fmla="*/ 2147483647 w 222"/>
              <a:gd name="T83" fmla="*/ 2147483647 h 186"/>
              <a:gd name="T84" fmla="*/ 2147483647 w 222"/>
              <a:gd name="T85" fmla="*/ 2147483647 h 186"/>
              <a:gd name="T86" fmla="*/ 2147483647 w 222"/>
              <a:gd name="T87" fmla="*/ 2147483647 h 186"/>
              <a:gd name="T88" fmla="*/ 2147483647 w 222"/>
              <a:gd name="T89" fmla="*/ 2147483647 h 186"/>
              <a:gd name="T90" fmla="*/ 2147483647 w 222"/>
              <a:gd name="T91" fmla="*/ 2147483647 h 186"/>
              <a:gd name="T92" fmla="*/ 2147483647 w 222"/>
              <a:gd name="T93" fmla="*/ 2147483647 h 186"/>
              <a:gd name="T94" fmla="*/ 0 w 222"/>
              <a:gd name="T95" fmla="*/ 2147483647 h 1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2" h="186">
                <a:moveTo>
                  <a:pt x="170" y="6"/>
                </a:moveTo>
                <a:lnTo>
                  <a:pt x="194" y="6"/>
                </a:lnTo>
                <a:lnTo>
                  <a:pt x="194" y="40"/>
                </a:lnTo>
                <a:lnTo>
                  <a:pt x="184" y="44"/>
                </a:lnTo>
                <a:lnTo>
                  <a:pt x="170" y="48"/>
                </a:lnTo>
                <a:lnTo>
                  <a:pt x="170" y="6"/>
                </a:lnTo>
                <a:close/>
                <a:moveTo>
                  <a:pt x="194" y="84"/>
                </a:moveTo>
                <a:lnTo>
                  <a:pt x="194" y="186"/>
                </a:lnTo>
                <a:lnTo>
                  <a:pt x="170" y="186"/>
                </a:lnTo>
                <a:lnTo>
                  <a:pt x="170" y="96"/>
                </a:lnTo>
                <a:lnTo>
                  <a:pt x="186" y="78"/>
                </a:lnTo>
                <a:lnTo>
                  <a:pt x="194" y="84"/>
                </a:lnTo>
                <a:close/>
                <a:moveTo>
                  <a:pt x="198" y="0"/>
                </a:moveTo>
                <a:lnTo>
                  <a:pt x="222" y="0"/>
                </a:lnTo>
                <a:lnTo>
                  <a:pt x="222" y="186"/>
                </a:lnTo>
                <a:lnTo>
                  <a:pt x="198" y="186"/>
                </a:lnTo>
                <a:lnTo>
                  <a:pt x="198" y="82"/>
                </a:lnTo>
                <a:lnTo>
                  <a:pt x="202" y="62"/>
                </a:lnTo>
                <a:lnTo>
                  <a:pt x="210" y="36"/>
                </a:lnTo>
                <a:lnTo>
                  <a:pt x="198" y="40"/>
                </a:lnTo>
                <a:lnTo>
                  <a:pt x="198" y="0"/>
                </a:lnTo>
                <a:close/>
                <a:moveTo>
                  <a:pt x="140" y="30"/>
                </a:moveTo>
                <a:lnTo>
                  <a:pt x="164" y="30"/>
                </a:lnTo>
                <a:lnTo>
                  <a:pt x="164" y="48"/>
                </a:lnTo>
                <a:lnTo>
                  <a:pt x="158" y="50"/>
                </a:lnTo>
                <a:lnTo>
                  <a:pt x="164" y="56"/>
                </a:lnTo>
                <a:lnTo>
                  <a:pt x="164" y="68"/>
                </a:lnTo>
                <a:lnTo>
                  <a:pt x="140" y="92"/>
                </a:lnTo>
                <a:lnTo>
                  <a:pt x="140" y="30"/>
                </a:lnTo>
                <a:close/>
                <a:moveTo>
                  <a:pt x="164" y="100"/>
                </a:moveTo>
                <a:lnTo>
                  <a:pt x="164" y="186"/>
                </a:lnTo>
                <a:lnTo>
                  <a:pt x="140" y="186"/>
                </a:lnTo>
                <a:lnTo>
                  <a:pt x="140" y="126"/>
                </a:lnTo>
                <a:lnTo>
                  <a:pt x="164" y="100"/>
                </a:lnTo>
                <a:close/>
                <a:moveTo>
                  <a:pt x="112" y="44"/>
                </a:moveTo>
                <a:lnTo>
                  <a:pt x="136" y="44"/>
                </a:lnTo>
                <a:lnTo>
                  <a:pt x="136" y="98"/>
                </a:lnTo>
                <a:lnTo>
                  <a:pt x="126" y="108"/>
                </a:lnTo>
                <a:lnTo>
                  <a:pt x="122" y="102"/>
                </a:lnTo>
                <a:lnTo>
                  <a:pt x="116" y="94"/>
                </a:lnTo>
                <a:lnTo>
                  <a:pt x="112" y="94"/>
                </a:lnTo>
                <a:lnTo>
                  <a:pt x="112" y="44"/>
                </a:lnTo>
                <a:close/>
                <a:moveTo>
                  <a:pt x="136" y="130"/>
                </a:moveTo>
                <a:lnTo>
                  <a:pt x="136" y="186"/>
                </a:lnTo>
                <a:lnTo>
                  <a:pt x="112" y="186"/>
                </a:lnTo>
                <a:lnTo>
                  <a:pt x="112" y="126"/>
                </a:lnTo>
                <a:lnTo>
                  <a:pt x="116" y="132"/>
                </a:lnTo>
                <a:lnTo>
                  <a:pt x="124" y="142"/>
                </a:lnTo>
                <a:lnTo>
                  <a:pt x="134" y="132"/>
                </a:lnTo>
                <a:lnTo>
                  <a:pt x="136" y="130"/>
                </a:lnTo>
                <a:close/>
                <a:moveTo>
                  <a:pt x="84" y="62"/>
                </a:moveTo>
                <a:lnTo>
                  <a:pt x="108" y="62"/>
                </a:lnTo>
                <a:lnTo>
                  <a:pt x="108" y="98"/>
                </a:lnTo>
                <a:lnTo>
                  <a:pt x="106" y="98"/>
                </a:lnTo>
                <a:lnTo>
                  <a:pt x="84" y="112"/>
                </a:lnTo>
                <a:lnTo>
                  <a:pt x="84" y="62"/>
                </a:lnTo>
                <a:close/>
                <a:moveTo>
                  <a:pt x="108" y="124"/>
                </a:moveTo>
                <a:lnTo>
                  <a:pt x="108" y="186"/>
                </a:lnTo>
                <a:lnTo>
                  <a:pt x="84" y="186"/>
                </a:lnTo>
                <a:lnTo>
                  <a:pt x="84" y="140"/>
                </a:lnTo>
                <a:lnTo>
                  <a:pt x="108" y="124"/>
                </a:lnTo>
                <a:close/>
                <a:moveTo>
                  <a:pt x="56" y="78"/>
                </a:moveTo>
                <a:lnTo>
                  <a:pt x="80" y="78"/>
                </a:lnTo>
                <a:lnTo>
                  <a:pt x="80" y="116"/>
                </a:lnTo>
                <a:lnTo>
                  <a:pt x="64" y="126"/>
                </a:lnTo>
                <a:lnTo>
                  <a:pt x="56" y="118"/>
                </a:lnTo>
                <a:lnTo>
                  <a:pt x="56" y="78"/>
                </a:lnTo>
                <a:close/>
                <a:moveTo>
                  <a:pt x="80" y="142"/>
                </a:moveTo>
                <a:lnTo>
                  <a:pt x="80" y="186"/>
                </a:lnTo>
                <a:lnTo>
                  <a:pt x="56" y="186"/>
                </a:lnTo>
                <a:lnTo>
                  <a:pt x="56" y="150"/>
                </a:lnTo>
                <a:lnTo>
                  <a:pt x="60" y="156"/>
                </a:lnTo>
                <a:lnTo>
                  <a:pt x="68" y="150"/>
                </a:lnTo>
                <a:lnTo>
                  <a:pt x="80" y="142"/>
                </a:lnTo>
                <a:close/>
                <a:moveTo>
                  <a:pt x="28" y="66"/>
                </a:moveTo>
                <a:lnTo>
                  <a:pt x="52" y="66"/>
                </a:lnTo>
                <a:lnTo>
                  <a:pt x="52" y="114"/>
                </a:lnTo>
                <a:lnTo>
                  <a:pt x="50" y="114"/>
                </a:lnTo>
                <a:lnTo>
                  <a:pt x="44" y="108"/>
                </a:lnTo>
                <a:lnTo>
                  <a:pt x="38" y="112"/>
                </a:lnTo>
                <a:lnTo>
                  <a:pt x="28" y="118"/>
                </a:lnTo>
                <a:lnTo>
                  <a:pt x="28" y="66"/>
                </a:lnTo>
                <a:close/>
                <a:moveTo>
                  <a:pt x="52" y="146"/>
                </a:moveTo>
                <a:lnTo>
                  <a:pt x="52" y="186"/>
                </a:lnTo>
                <a:lnTo>
                  <a:pt x="28" y="186"/>
                </a:lnTo>
                <a:lnTo>
                  <a:pt x="28" y="144"/>
                </a:lnTo>
                <a:lnTo>
                  <a:pt x="42" y="136"/>
                </a:lnTo>
                <a:lnTo>
                  <a:pt x="52" y="146"/>
                </a:lnTo>
                <a:close/>
                <a:moveTo>
                  <a:pt x="0" y="88"/>
                </a:moveTo>
                <a:lnTo>
                  <a:pt x="24" y="88"/>
                </a:lnTo>
                <a:lnTo>
                  <a:pt x="24" y="120"/>
                </a:lnTo>
                <a:lnTo>
                  <a:pt x="10" y="128"/>
                </a:lnTo>
                <a:lnTo>
                  <a:pt x="20" y="148"/>
                </a:lnTo>
                <a:lnTo>
                  <a:pt x="24" y="146"/>
                </a:lnTo>
                <a:lnTo>
                  <a:pt x="24" y="186"/>
                </a:lnTo>
                <a:lnTo>
                  <a:pt x="0" y="186"/>
                </a:lnTo>
                <a:lnTo>
                  <a:pt x="0" y="88"/>
                </a:lnTo>
                <a:close/>
              </a:path>
            </a:pathLst>
          </a:custGeom>
          <a:solidFill>
            <a:schemeClr val="bg1"/>
          </a:solidFill>
          <a:ln w="9525">
            <a:noFill/>
            <a:round/>
            <a:headEnd/>
            <a:tailEnd/>
          </a:ln>
        </p:spPr>
        <p:txBody>
          <a:bodyPr/>
          <a:lstStyle/>
          <a:p>
            <a:endParaRPr lang="zh-CN" altLang="en-US"/>
          </a:p>
        </p:txBody>
      </p:sp>
      <p:sp>
        <p:nvSpPr>
          <p:cNvPr id="4" name="TextBox 2">
            <a:extLst>
              <a:ext uri="{FF2B5EF4-FFF2-40B4-BE49-F238E27FC236}">
                <a16:creationId xmlns:a16="http://schemas.microsoft.com/office/drawing/2014/main" id="{16AB7EFE-0D0F-45BF-B020-468C159F648F}"/>
              </a:ext>
            </a:extLst>
          </p:cNvPr>
          <p:cNvSpPr txBox="1">
            <a:spLocks noChangeArrowheads="1"/>
          </p:cNvSpPr>
          <p:nvPr/>
        </p:nvSpPr>
        <p:spPr bwMode="auto">
          <a:xfrm>
            <a:off x="1924051" y="3208337"/>
            <a:ext cx="8745537" cy="522287"/>
          </a:xfrm>
          <a:prstGeom prst="rect">
            <a:avLst/>
          </a:prstGeom>
          <a:noFill/>
          <a:ln w="9525">
            <a:noFill/>
            <a:miter lim="800000"/>
            <a:headEnd/>
            <a:tailEnd/>
          </a:ln>
        </p:spPr>
        <p:txBody>
          <a:bodyPr wrap="none">
            <a:spAutoFit/>
          </a:bodyPr>
          <a:lstStyle/>
          <a:p>
            <a:r>
              <a:rPr lang="en-US" altLang="zh-CN" sz="2800" dirty="0"/>
              <a:t>Payout=max{stock price , strike price}—option-based fee</a:t>
            </a:r>
            <a:endParaRPr lang="zh-CN" altLang="en-US" sz="2800" dirty="0"/>
          </a:p>
        </p:txBody>
      </p:sp>
      <p:sp>
        <p:nvSpPr>
          <p:cNvPr id="5" name="TextBox 4">
            <a:extLst>
              <a:ext uri="{FF2B5EF4-FFF2-40B4-BE49-F238E27FC236}">
                <a16:creationId xmlns:a16="http://schemas.microsoft.com/office/drawing/2014/main" id="{2B0F21C6-1AB7-473C-B1FF-E375B084778E}"/>
              </a:ext>
            </a:extLst>
          </p:cNvPr>
          <p:cNvSpPr txBox="1">
            <a:spLocks noChangeArrowheads="1"/>
          </p:cNvSpPr>
          <p:nvPr/>
        </p:nvSpPr>
        <p:spPr bwMode="auto">
          <a:xfrm>
            <a:off x="1550670" y="4294980"/>
            <a:ext cx="9342438" cy="461962"/>
          </a:xfrm>
          <a:prstGeom prst="rect">
            <a:avLst/>
          </a:prstGeom>
          <a:noFill/>
          <a:ln w="9525">
            <a:noFill/>
            <a:miter lim="800000"/>
            <a:headEnd/>
            <a:tailEnd/>
          </a:ln>
        </p:spPr>
        <p:txBody>
          <a:bodyPr wrap="none">
            <a:spAutoFit/>
          </a:bodyPr>
          <a:lstStyle/>
          <a:p>
            <a:r>
              <a:rPr lang="zh-CN" altLang="en-US" sz="2400" dirty="0"/>
              <a:t>（</a:t>
            </a:r>
            <a:r>
              <a:rPr lang="en-US" altLang="zh-CN" sz="2400" dirty="0"/>
              <a:t>1</a:t>
            </a:r>
            <a:r>
              <a:rPr lang="zh-CN" altLang="en-US" sz="2400" dirty="0"/>
              <a:t>）</a:t>
            </a:r>
            <a:r>
              <a:rPr lang="en-US" altLang="zh-CN" sz="2400" dirty="0"/>
              <a:t>stock price(S)&gt;strike price(K)       no execution      payout=S - fee        </a:t>
            </a:r>
            <a:endParaRPr lang="zh-CN" altLang="en-US" sz="2400" dirty="0"/>
          </a:p>
        </p:txBody>
      </p:sp>
      <p:sp>
        <p:nvSpPr>
          <p:cNvPr id="6" name="TextBox 25">
            <a:extLst>
              <a:ext uri="{FF2B5EF4-FFF2-40B4-BE49-F238E27FC236}">
                <a16:creationId xmlns:a16="http://schemas.microsoft.com/office/drawing/2014/main" id="{1C0C5071-82F1-457B-8426-4FA623014A5B}"/>
              </a:ext>
            </a:extLst>
          </p:cNvPr>
          <p:cNvSpPr txBox="1">
            <a:spLocks noChangeArrowheads="1"/>
          </p:cNvSpPr>
          <p:nvPr/>
        </p:nvSpPr>
        <p:spPr bwMode="auto">
          <a:xfrm>
            <a:off x="1550670" y="5120480"/>
            <a:ext cx="9174163" cy="461962"/>
          </a:xfrm>
          <a:prstGeom prst="rect">
            <a:avLst/>
          </a:prstGeom>
          <a:noFill/>
          <a:ln w="9525">
            <a:noFill/>
            <a:miter lim="800000"/>
            <a:headEnd/>
            <a:tailEnd/>
          </a:ln>
        </p:spPr>
        <p:txBody>
          <a:bodyPr wrap="none">
            <a:spAutoFit/>
          </a:bodyPr>
          <a:lstStyle/>
          <a:p>
            <a:r>
              <a:rPr lang="zh-CN" altLang="en-US" sz="2400" dirty="0"/>
              <a:t>（</a:t>
            </a:r>
            <a:r>
              <a:rPr lang="en-US" altLang="zh-CN" sz="2400" dirty="0"/>
              <a:t>2</a:t>
            </a:r>
            <a:r>
              <a:rPr lang="zh-CN" altLang="en-US" sz="2400" dirty="0"/>
              <a:t>）</a:t>
            </a:r>
            <a:r>
              <a:rPr lang="en-US" altLang="zh-CN" sz="2400" dirty="0"/>
              <a:t>strike price(K)&gt;stock price(S)       execution            payout=K - fee      </a:t>
            </a:r>
            <a:endParaRPr lang="zh-CN" altLang="en-US" sz="2400" dirty="0"/>
          </a:p>
        </p:txBody>
      </p:sp>
      <p:sp>
        <p:nvSpPr>
          <p:cNvPr id="7" name="文本框 32">
            <a:extLst>
              <a:ext uri="{FF2B5EF4-FFF2-40B4-BE49-F238E27FC236}">
                <a16:creationId xmlns:a16="http://schemas.microsoft.com/office/drawing/2014/main" id="{A4ACDC80-7C54-4053-A9D9-CDB944837E0D}"/>
              </a:ext>
            </a:extLst>
          </p:cNvPr>
          <p:cNvSpPr txBox="1"/>
          <p:nvPr/>
        </p:nvSpPr>
        <p:spPr>
          <a:xfrm>
            <a:off x="1327150" y="522923"/>
            <a:ext cx="4460240" cy="583565"/>
          </a:xfrm>
          <a:prstGeom prst="rect">
            <a:avLst/>
          </a:prstGeom>
          <a:noFill/>
          <a:ln w="9525">
            <a:noFill/>
          </a:ln>
        </p:spPr>
        <p:txBody>
          <a:bodyPr wrap="square">
            <a:spAutoFit/>
          </a:bodyPr>
          <a:lstStyle/>
          <a:p>
            <a:pPr eaLnBrk="1" hangingPunct="1"/>
            <a:r>
              <a:rPr lang="en-US" altLang="zh-CN" sz="3200" dirty="0">
                <a:solidFill>
                  <a:srgbClr val="000000"/>
                </a:solidFill>
                <a:latin typeface="Calibri" panose="020F0502020204030204" pitchFamily="34" charset="0"/>
              </a:rPr>
              <a:t>Increase Strike Price </a:t>
            </a:r>
          </a:p>
        </p:txBody>
      </p:sp>
    </p:spTree>
    <p:extLst>
      <p:ext uri="{BB962C8B-B14F-4D97-AF65-F5344CB8AC3E}">
        <p14:creationId xmlns:p14="http://schemas.microsoft.com/office/powerpoint/2010/main" val="13113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5" grpId="1"/>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C196156-33DB-4D25-98C1-7A99CB2FC8D9}"/>
              </a:ext>
            </a:extLst>
          </p:cNvPr>
          <p:cNvPicPr>
            <a:picLocks noChangeAspect="1" noChangeArrowheads="1"/>
          </p:cNvPicPr>
          <p:nvPr/>
        </p:nvPicPr>
        <p:blipFill>
          <a:blip r:embed="rId2" cstate="print"/>
          <a:srcRect t="5341" b="3860"/>
          <a:stretch>
            <a:fillRect/>
          </a:stretch>
        </p:blipFill>
        <p:spPr bwMode="auto">
          <a:xfrm>
            <a:off x="2595080" y="1144815"/>
            <a:ext cx="6534479" cy="4921093"/>
          </a:xfrm>
          <a:prstGeom prst="rect">
            <a:avLst/>
          </a:prstGeom>
          <a:noFill/>
          <a:ln w="9525">
            <a:noFill/>
            <a:miter lim="800000"/>
            <a:headEnd/>
            <a:tailEnd/>
          </a:ln>
        </p:spPr>
      </p:pic>
      <p:sp>
        <p:nvSpPr>
          <p:cNvPr id="3" name="TextBox 1">
            <a:extLst>
              <a:ext uri="{FF2B5EF4-FFF2-40B4-BE49-F238E27FC236}">
                <a16:creationId xmlns:a16="http://schemas.microsoft.com/office/drawing/2014/main" id="{98C51FCB-6456-4B40-AB03-5AA4A0A237B8}"/>
              </a:ext>
            </a:extLst>
          </p:cNvPr>
          <p:cNvSpPr txBox="1">
            <a:spLocks noChangeArrowheads="1"/>
          </p:cNvSpPr>
          <p:nvPr/>
        </p:nvSpPr>
        <p:spPr bwMode="auto">
          <a:xfrm>
            <a:off x="9744393" y="3374528"/>
            <a:ext cx="2916237" cy="461665"/>
          </a:xfrm>
          <a:prstGeom prst="rect">
            <a:avLst/>
          </a:prstGeom>
          <a:noFill/>
          <a:ln w="9525">
            <a:noFill/>
            <a:miter lim="800000"/>
            <a:headEnd/>
            <a:tailEnd/>
          </a:ln>
        </p:spPr>
        <p:txBody>
          <a:bodyPr>
            <a:spAutoFit/>
          </a:bodyPr>
          <a:lstStyle/>
          <a:p>
            <a:r>
              <a:rPr lang="en-US" altLang="zh-CN" sz="2400" dirty="0"/>
              <a:t>1.15&lt;K&lt;2.14</a:t>
            </a:r>
            <a:endParaRPr lang="zh-CN" altLang="en-US" sz="2400" dirty="0"/>
          </a:p>
        </p:txBody>
      </p:sp>
      <p:sp>
        <p:nvSpPr>
          <p:cNvPr id="4" name="TextBox 12">
            <a:extLst>
              <a:ext uri="{FF2B5EF4-FFF2-40B4-BE49-F238E27FC236}">
                <a16:creationId xmlns:a16="http://schemas.microsoft.com/office/drawing/2014/main" id="{CC927B80-20E5-4739-A055-E8E6A9AF9B25}"/>
              </a:ext>
            </a:extLst>
          </p:cNvPr>
          <p:cNvSpPr txBox="1">
            <a:spLocks noChangeArrowheads="1"/>
          </p:cNvSpPr>
          <p:nvPr/>
        </p:nvSpPr>
        <p:spPr bwMode="auto">
          <a:xfrm>
            <a:off x="2949839" y="6135022"/>
            <a:ext cx="7890881" cy="400110"/>
          </a:xfrm>
          <a:prstGeom prst="rect">
            <a:avLst/>
          </a:prstGeom>
          <a:noFill/>
          <a:ln w="9525">
            <a:noFill/>
            <a:miter lim="800000"/>
            <a:headEnd/>
            <a:tailEnd/>
          </a:ln>
        </p:spPr>
        <p:txBody>
          <a:bodyPr wrap="square">
            <a:spAutoFit/>
          </a:bodyPr>
          <a:lstStyle/>
          <a:p>
            <a:r>
              <a:rPr lang="en-US" altLang="zh-CN" sz="2000" dirty="0"/>
              <a:t>Payout=max{stock price , </a:t>
            </a:r>
            <a:r>
              <a:rPr lang="en-US" altLang="zh-CN" sz="2000" dirty="0">
                <a:solidFill>
                  <a:srgbClr val="FF0000"/>
                </a:solidFill>
              </a:rPr>
              <a:t>strike price</a:t>
            </a:r>
            <a:r>
              <a:rPr lang="en-US" altLang="zh-CN" sz="2000" dirty="0"/>
              <a:t>}—</a:t>
            </a:r>
            <a:r>
              <a:rPr lang="en-US" altLang="zh-CN" sz="2000" dirty="0">
                <a:solidFill>
                  <a:srgbClr val="FF0000"/>
                </a:solidFill>
              </a:rPr>
              <a:t>option-based fee</a:t>
            </a:r>
            <a:endParaRPr lang="zh-CN" altLang="en-US" sz="2000" dirty="0">
              <a:solidFill>
                <a:srgbClr val="FF0000"/>
              </a:solidFill>
            </a:endParaRPr>
          </a:p>
        </p:txBody>
      </p:sp>
      <p:sp>
        <p:nvSpPr>
          <p:cNvPr id="5" name="文本框 32">
            <a:extLst>
              <a:ext uri="{FF2B5EF4-FFF2-40B4-BE49-F238E27FC236}">
                <a16:creationId xmlns:a16="http://schemas.microsoft.com/office/drawing/2014/main" id="{76613BFA-241E-46F4-84D6-80BF1ECAF20B}"/>
              </a:ext>
            </a:extLst>
          </p:cNvPr>
          <p:cNvSpPr txBox="1"/>
          <p:nvPr/>
        </p:nvSpPr>
        <p:spPr>
          <a:xfrm>
            <a:off x="1327150" y="522923"/>
            <a:ext cx="4460240" cy="583565"/>
          </a:xfrm>
          <a:prstGeom prst="rect">
            <a:avLst/>
          </a:prstGeom>
          <a:noFill/>
          <a:ln w="9525">
            <a:noFill/>
          </a:ln>
        </p:spPr>
        <p:txBody>
          <a:bodyPr wrap="square">
            <a:spAutoFit/>
          </a:bodyPr>
          <a:lstStyle/>
          <a:p>
            <a:pPr eaLnBrk="1" hangingPunct="1"/>
            <a:r>
              <a:rPr lang="en-US" altLang="zh-CN" sz="3200" dirty="0">
                <a:solidFill>
                  <a:srgbClr val="000000"/>
                </a:solidFill>
                <a:latin typeface="Calibri" panose="020F0502020204030204" pitchFamily="34" charset="0"/>
              </a:rPr>
              <a:t>Increase Strike Price </a:t>
            </a:r>
          </a:p>
        </p:txBody>
      </p:sp>
    </p:spTree>
    <p:extLst>
      <p:ext uri="{BB962C8B-B14F-4D97-AF65-F5344CB8AC3E}">
        <p14:creationId xmlns:p14="http://schemas.microsoft.com/office/powerpoint/2010/main" val="54756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文本框 8">
            <a:extLst>
              <a:ext uri="{FF2B5EF4-FFF2-40B4-BE49-F238E27FC236}">
                <a16:creationId xmlns:a16="http://schemas.microsoft.com/office/drawing/2014/main" id="{9BEBA61E-353C-42A5-BBC4-88EED732BA2C}"/>
              </a:ext>
            </a:extLst>
          </p:cNvPr>
          <p:cNvSpPr txBox="1">
            <a:spLocks noChangeArrowheads="1"/>
          </p:cNvSpPr>
          <p:nvPr/>
        </p:nvSpPr>
        <p:spPr bwMode="auto">
          <a:xfrm>
            <a:off x="1392238" y="668338"/>
            <a:ext cx="21593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t>Background</a:t>
            </a:r>
          </a:p>
        </p:txBody>
      </p:sp>
      <p:sp>
        <p:nvSpPr>
          <p:cNvPr id="6" name="圆角矩形 64">
            <a:extLst>
              <a:ext uri="{FF2B5EF4-FFF2-40B4-BE49-F238E27FC236}">
                <a16:creationId xmlns:a16="http://schemas.microsoft.com/office/drawing/2014/main" id="{3E410FF5-6159-489A-BDF8-60F4903433C5}"/>
              </a:ext>
            </a:extLst>
          </p:cNvPr>
          <p:cNvSpPr>
            <a:spLocks noChangeArrowheads="1"/>
          </p:cNvSpPr>
          <p:nvPr/>
        </p:nvSpPr>
        <p:spPr bwMode="auto">
          <a:xfrm>
            <a:off x="8192717" y="1871345"/>
            <a:ext cx="1778529" cy="1674299"/>
          </a:xfrm>
          <a:prstGeom prst="roundRect">
            <a:avLst>
              <a:gd name="adj" fmla="val 16667"/>
            </a:avLst>
          </a:prstGeom>
          <a:solidFill>
            <a:srgbClr val="007B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7" name="Freeform 112">
            <a:extLst>
              <a:ext uri="{FF2B5EF4-FFF2-40B4-BE49-F238E27FC236}">
                <a16:creationId xmlns:a16="http://schemas.microsoft.com/office/drawing/2014/main" id="{71AF780F-F674-44CF-951A-E1169735DB87}"/>
              </a:ext>
            </a:extLst>
          </p:cNvPr>
          <p:cNvSpPr>
            <a:spLocks noEditPoints="1"/>
          </p:cNvSpPr>
          <p:nvPr/>
        </p:nvSpPr>
        <p:spPr bwMode="auto">
          <a:xfrm>
            <a:off x="8728695" y="2320102"/>
            <a:ext cx="706572" cy="776783"/>
          </a:xfrm>
          <a:custGeom>
            <a:avLst/>
            <a:gdLst>
              <a:gd name="T0" fmla="*/ 674658820 w 182"/>
              <a:gd name="T1" fmla="*/ 378174964 h 212"/>
              <a:gd name="T2" fmla="*/ 778450722 w 182"/>
              <a:gd name="T3" fmla="*/ 299931340 h 212"/>
              <a:gd name="T4" fmla="*/ 817373640 w 182"/>
              <a:gd name="T5" fmla="*/ 234728319 h 212"/>
              <a:gd name="T6" fmla="*/ 791425028 w 182"/>
              <a:gd name="T7" fmla="*/ 169525299 h 212"/>
              <a:gd name="T8" fmla="*/ 726556045 w 182"/>
              <a:gd name="T9" fmla="*/ 156484695 h 212"/>
              <a:gd name="T10" fmla="*/ 674658820 w 182"/>
              <a:gd name="T11" fmla="*/ 234728319 h 212"/>
              <a:gd name="T12" fmla="*/ 648710208 w 182"/>
              <a:gd name="T13" fmla="*/ 378174964 h 212"/>
              <a:gd name="T14" fmla="*/ 986039618 w 182"/>
              <a:gd name="T15" fmla="*/ 821550395 h 212"/>
              <a:gd name="T16" fmla="*/ 674658820 w 182"/>
              <a:gd name="T17" fmla="*/ 1382291262 h 212"/>
              <a:gd name="T18" fmla="*/ 467069924 w 182"/>
              <a:gd name="T19" fmla="*/ 482497243 h 212"/>
              <a:gd name="T20" fmla="*/ 155689126 w 182"/>
              <a:gd name="T21" fmla="*/ 1382291262 h 212"/>
              <a:gd name="T22" fmla="*/ 0 w 182"/>
              <a:gd name="T23" fmla="*/ 821550395 h 212"/>
              <a:gd name="T24" fmla="*/ 311380798 w 182"/>
              <a:gd name="T25" fmla="*/ 469456639 h 212"/>
              <a:gd name="T26" fmla="*/ 194612044 w 182"/>
              <a:gd name="T27" fmla="*/ 365134360 h 212"/>
              <a:gd name="T28" fmla="*/ 155689126 w 182"/>
              <a:gd name="T29" fmla="*/ 247768924 h 212"/>
              <a:gd name="T30" fmla="*/ 168663432 w 182"/>
              <a:gd name="T31" fmla="*/ 130406041 h 212"/>
              <a:gd name="T32" fmla="*/ 246509268 w 182"/>
              <a:gd name="T33" fmla="*/ 39121812 h 212"/>
              <a:gd name="T34" fmla="*/ 363278022 w 182"/>
              <a:gd name="T35" fmla="*/ 0 h 212"/>
              <a:gd name="T36" fmla="*/ 480044230 w 182"/>
              <a:gd name="T37" fmla="*/ 39121812 h 212"/>
              <a:gd name="T38" fmla="*/ 557890066 w 182"/>
              <a:gd name="T39" fmla="*/ 117365436 h 212"/>
              <a:gd name="T40" fmla="*/ 635735902 w 182"/>
              <a:gd name="T41" fmla="*/ 39121812 h 212"/>
              <a:gd name="T42" fmla="*/ 752502110 w 182"/>
              <a:gd name="T43" fmla="*/ 0 h 212"/>
              <a:gd name="T44" fmla="*/ 869270864 w 182"/>
              <a:gd name="T45" fmla="*/ 39121812 h 212"/>
              <a:gd name="T46" fmla="*/ 947116700 w 182"/>
              <a:gd name="T47" fmla="*/ 130406041 h 212"/>
              <a:gd name="T48" fmla="*/ 973065312 w 182"/>
              <a:gd name="T49" fmla="*/ 247768924 h 212"/>
              <a:gd name="T50" fmla="*/ 921168088 w 182"/>
              <a:gd name="T51" fmla="*/ 365134360 h 212"/>
              <a:gd name="T52" fmla="*/ 804399334 w 182"/>
              <a:gd name="T53" fmla="*/ 469456639 h 212"/>
              <a:gd name="T54" fmla="*/ 1180651662 w 182"/>
              <a:gd name="T55" fmla="*/ 821550395 h 212"/>
              <a:gd name="T56" fmla="*/ 480044230 w 182"/>
              <a:gd name="T57" fmla="*/ 378174964 h 212"/>
              <a:gd name="T58" fmla="*/ 467069924 w 182"/>
              <a:gd name="T59" fmla="*/ 286890736 h 212"/>
              <a:gd name="T60" fmla="*/ 428149552 w 182"/>
              <a:gd name="T61" fmla="*/ 182565903 h 212"/>
              <a:gd name="T62" fmla="*/ 363278022 w 182"/>
              <a:gd name="T63" fmla="*/ 156484695 h 212"/>
              <a:gd name="T64" fmla="*/ 311380798 w 182"/>
              <a:gd name="T65" fmla="*/ 195606507 h 212"/>
              <a:gd name="T66" fmla="*/ 311380798 w 182"/>
              <a:gd name="T67" fmla="*/ 260809528 h 212"/>
              <a:gd name="T68" fmla="*/ 389226634 w 182"/>
              <a:gd name="T69" fmla="*/ 339053152 h 212"/>
              <a:gd name="T70" fmla="*/ 480044230 w 182"/>
              <a:gd name="T71" fmla="*/ 378174964 h 2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82" h="212">
                <a:moveTo>
                  <a:pt x="104" y="58"/>
                </a:moveTo>
                <a:lnTo>
                  <a:pt x="104" y="58"/>
                </a:lnTo>
                <a:lnTo>
                  <a:pt x="114" y="52"/>
                </a:lnTo>
                <a:lnTo>
                  <a:pt x="120" y="46"/>
                </a:lnTo>
                <a:lnTo>
                  <a:pt x="124" y="40"/>
                </a:lnTo>
                <a:lnTo>
                  <a:pt x="126" y="36"/>
                </a:lnTo>
                <a:lnTo>
                  <a:pt x="124" y="30"/>
                </a:lnTo>
                <a:lnTo>
                  <a:pt x="122" y="26"/>
                </a:lnTo>
                <a:lnTo>
                  <a:pt x="116" y="24"/>
                </a:lnTo>
                <a:lnTo>
                  <a:pt x="112" y="24"/>
                </a:lnTo>
                <a:lnTo>
                  <a:pt x="108" y="28"/>
                </a:lnTo>
                <a:lnTo>
                  <a:pt x="104" y="36"/>
                </a:lnTo>
                <a:lnTo>
                  <a:pt x="100" y="44"/>
                </a:lnTo>
                <a:lnTo>
                  <a:pt x="100" y="58"/>
                </a:lnTo>
                <a:lnTo>
                  <a:pt x="104" y="58"/>
                </a:lnTo>
                <a:close/>
                <a:moveTo>
                  <a:pt x="152" y="126"/>
                </a:moveTo>
                <a:lnTo>
                  <a:pt x="152" y="212"/>
                </a:lnTo>
                <a:lnTo>
                  <a:pt x="104" y="212"/>
                </a:lnTo>
                <a:lnTo>
                  <a:pt x="104" y="74"/>
                </a:lnTo>
                <a:lnTo>
                  <a:pt x="72" y="74"/>
                </a:lnTo>
                <a:lnTo>
                  <a:pt x="72" y="212"/>
                </a:lnTo>
                <a:lnTo>
                  <a:pt x="24" y="212"/>
                </a:lnTo>
                <a:lnTo>
                  <a:pt x="24" y="126"/>
                </a:lnTo>
                <a:lnTo>
                  <a:pt x="0" y="126"/>
                </a:lnTo>
                <a:lnTo>
                  <a:pt x="0" y="72"/>
                </a:lnTo>
                <a:lnTo>
                  <a:pt x="48" y="72"/>
                </a:lnTo>
                <a:lnTo>
                  <a:pt x="38" y="64"/>
                </a:lnTo>
                <a:lnTo>
                  <a:pt x="30" y="56"/>
                </a:lnTo>
                <a:lnTo>
                  <a:pt x="26" y="46"/>
                </a:lnTo>
                <a:lnTo>
                  <a:pt x="24" y="38"/>
                </a:lnTo>
                <a:lnTo>
                  <a:pt x="24" y="28"/>
                </a:lnTo>
                <a:lnTo>
                  <a:pt x="26" y="20"/>
                </a:lnTo>
                <a:lnTo>
                  <a:pt x="32" y="12"/>
                </a:lnTo>
                <a:lnTo>
                  <a:pt x="38" y="6"/>
                </a:lnTo>
                <a:lnTo>
                  <a:pt x="46" y="2"/>
                </a:lnTo>
                <a:lnTo>
                  <a:pt x="56" y="0"/>
                </a:lnTo>
                <a:lnTo>
                  <a:pt x="66" y="2"/>
                </a:lnTo>
                <a:lnTo>
                  <a:pt x="74" y="6"/>
                </a:lnTo>
                <a:lnTo>
                  <a:pt x="80" y="12"/>
                </a:lnTo>
                <a:lnTo>
                  <a:pt x="86" y="18"/>
                </a:lnTo>
                <a:lnTo>
                  <a:pt x="92" y="12"/>
                </a:lnTo>
                <a:lnTo>
                  <a:pt x="98" y="6"/>
                </a:lnTo>
                <a:lnTo>
                  <a:pt x="108" y="2"/>
                </a:lnTo>
                <a:lnTo>
                  <a:pt x="116" y="0"/>
                </a:lnTo>
                <a:lnTo>
                  <a:pt x="126" y="2"/>
                </a:lnTo>
                <a:lnTo>
                  <a:pt x="134" y="6"/>
                </a:lnTo>
                <a:lnTo>
                  <a:pt x="140" y="12"/>
                </a:lnTo>
                <a:lnTo>
                  <a:pt x="146" y="20"/>
                </a:lnTo>
                <a:lnTo>
                  <a:pt x="148" y="28"/>
                </a:lnTo>
                <a:lnTo>
                  <a:pt x="150" y="38"/>
                </a:lnTo>
                <a:lnTo>
                  <a:pt x="146" y="46"/>
                </a:lnTo>
                <a:lnTo>
                  <a:pt x="142" y="56"/>
                </a:lnTo>
                <a:lnTo>
                  <a:pt x="134" y="64"/>
                </a:lnTo>
                <a:lnTo>
                  <a:pt x="124" y="72"/>
                </a:lnTo>
                <a:lnTo>
                  <a:pt x="182" y="72"/>
                </a:lnTo>
                <a:lnTo>
                  <a:pt x="182" y="126"/>
                </a:lnTo>
                <a:lnTo>
                  <a:pt x="152" y="126"/>
                </a:lnTo>
                <a:close/>
                <a:moveTo>
                  <a:pt x="74" y="58"/>
                </a:moveTo>
                <a:lnTo>
                  <a:pt x="74" y="58"/>
                </a:lnTo>
                <a:lnTo>
                  <a:pt x="72" y="44"/>
                </a:lnTo>
                <a:lnTo>
                  <a:pt x="70" y="36"/>
                </a:lnTo>
                <a:lnTo>
                  <a:pt x="66" y="28"/>
                </a:lnTo>
                <a:lnTo>
                  <a:pt x="62" y="24"/>
                </a:lnTo>
                <a:lnTo>
                  <a:pt x="56" y="24"/>
                </a:lnTo>
                <a:lnTo>
                  <a:pt x="52" y="26"/>
                </a:lnTo>
                <a:lnTo>
                  <a:pt x="48" y="30"/>
                </a:lnTo>
                <a:lnTo>
                  <a:pt x="46" y="36"/>
                </a:lnTo>
                <a:lnTo>
                  <a:pt x="48" y="40"/>
                </a:lnTo>
                <a:lnTo>
                  <a:pt x="52" y="46"/>
                </a:lnTo>
                <a:lnTo>
                  <a:pt x="60" y="52"/>
                </a:lnTo>
                <a:lnTo>
                  <a:pt x="70" y="58"/>
                </a:lnTo>
                <a:lnTo>
                  <a:pt x="74"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矩形 1">
            <a:extLst>
              <a:ext uri="{FF2B5EF4-FFF2-40B4-BE49-F238E27FC236}">
                <a16:creationId xmlns:a16="http://schemas.microsoft.com/office/drawing/2014/main" id="{9C83D394-B255-45D8-B11B-6D4038891214}"/>
              </a:ext>
            </a:extLst>
          </p:cNvPr>
          <p:cNvSpPr/>
          <p:nvPr/>
        </p:nvSpPr>
        <p:spPr>
          <a:xfrm>
            <a:off x="1392238" y="1871345"/>
            <a:ext cx="6096000" cy="1987467"/>
          </a:xfrm>
          <a:prstGeom prst="rect">
            <a:avLst/>
          </a:prstGeom>
        </p:spPr>
        <p:txBody>
          <a:bodyPr>
            <a:spAutoFit/>
          </a:bodyPr>
          <a:lstStyle/>
          <a:p>
            <a:pPr indent="457200" eaLnBrk="1" hangingPunct="1">
              <a:lnSpc>
                <a:spcPct val="125000"/>
              </a:lnSpc>
            </a:pPr>
            <a:r>
              <a:rPr lang="en-US" altLang="zh-CN" sz="2000" dirty="0">
                <a:solidFill>
                  <a:srgbClr val="262626"/>
                </a:solidFill>
                <a:latin typeface="+mn-lt"/>
                <a:ea typeface="微软雅黑" panose="020B0503020204020204" pitchFamily="34" charset="-122"/>
                <a:sym typeface="Arial" panose="020B0604020202020204" pitchFamily="34" charset="0"/>
              </a:rPr>
              <a:t>Recently, the fund managers in the financially well    developed country A are allowed to sell products using options. </a:t>
            </a:r>
            <a:r>
              <a:rPr lang="en-US" altLang="zh-CN" sz="2000" dirty="0" err="1">
                <a:solidFill>
                  <a:srgbClr val="262626"/>
                </a:solidFill>
                <a:latin typeface="+mn-lt"/>
                <a:ea typeface="微软雅黑" panose="020B0503020204020204" pitchFamily="34" charset="-122"/>
                <a:sym typeface="Arial" panose="020B0604020202020204" pitchFamily="34" charset="0"/>
              </a:rPr>
              <a:t>SmallFund</a:t>
            </a:r>
            <a:r>
              <a:rPr lang="en-US" altLang="zh-CN" sz="2000" dirty="0">
                <a:solidFill>
                  <a:srgbClr val="262626"/>
                </a:solidFill>
                <a:latin typeface="+mn-lt"/>
                <a:ea typeface="微软雅黑" panose="020B0503020204020204" pitchFamily="34" charset="-122"/>
                <a:sym typeface="Arial" panose="020B0604020202020204" pitchFamily="34" charset="0"/>
              </a:rPr>
              <a:t> is a fund management organization in Country A, with the most popular of investments with guarantee.</a:t>
            </a:r>
          </a:p>
        </p:txBody>
      </p:sp>
      <p:sp>
        <p:nvSpPr>
          <p:cNvPr id="3" name="矩形 2">
            <a:extLst>
              <a:ext uri="{FF2B5EF4-FFF2-40B4-BE49-F238E27FC236}">
                <a16:creationId xmlns:a16="http://schemas.microsoft.com/office/drawing/2014/main" id="{83BB152D-E34A-4A2B-B5B4-4F866BF33292}"/>
              </a:ext>
            </a:extLst>
          </p:cNvPr>
          <p:cNvSpPr/>
          <p:nvPr/>
        </p:nvSpPr>
        <p:spPr>
          <a:xfrm>
            <a:off x="1392238" y="3835669"/>
            <a:ext cx="8579008" cy="2372188"/>
          </a:xfrm>
          <a:prstGeom prst="rect">
            <a:avLst/>
          </a:prstGeom>
        </p:spPr>
        <p:txBody>
          <a:bodyPr wrap="square">
            <a:spAutoFit/>
          </a:bodyPr>
          <a:lstStyle/>
          <a:p>
            <a:pPr indent="457200" eaLnBrk="1" hangingPunct="1">
              <a:lnSpc>
                <a:spcPct val="125000"/>
              </a:lnSpc>
            </a:pPr>
            <a:r>
              <a:rPr lang="en-US" altLang="zh-CN" sz="2000" dirty="0">
                <a:solidFill>
                  <a:srgbClr val="262626"/>
                </a:solidFill>
                <a:latin typeface="+mn-lt"/>
                <a:ea typeface="微软雅黑" panose="020B0503020204020204" pitchFamily="34" charset="-122"/>
                <a:sym typeface="Arial" panose="020B0604020202020204" pitchFamily="34" charset="0"/>
              </a:rPr>
              <a:t>However, the cost of capital has increased from 13% to 17% due to poor market outcomes, which means that the fees of guarantee products will increase, and may lead to reduction of investors for such products. So </a:t>
            </a:r>
            <a:r>
              <a:rPr lang="en-US" altLang="zh-CN" sz="2000" dirty="0" err="1">
                <a:solidFill>
                  <a:srgbClr val="262626"/>
                </a:solidFill>
                <a:latin typeface="+mn-lt"/>
                <a:ea typeface="微软雅黑" panose="020B0503020204020204" pitchFamily="34" charset="-122"/>
                <a:sym typeface="Arial" panose="020B0604020202020204" pitchFamily="34" charset="0"/>
              </a:rPr>
              <a:t>SmallFund</a:t>
            </a:r>
            <a:r>
              <a:rPr lang="en-US" altLang="zh-CN" sz="2000" dirty="0">
                <a:solidFill>
                  <a:srgbClr val="262626"/>
                </a:solidFill>
                <a:latin typeface="+mn-lt"/>
                <a:ea typeface="微软雅黑" panose="020B0503020204020204" pitchFamily="34" charset="-122"/>
                <a:sym typeface="Arial" panose="020B0604020202020204" pitchFamily="34" charset="0"/>
              </a:rPr>
              <a:t> is exploring the possibility of developing a guarantee product using options, by which both the option-based product and capital-based product will be optional for investors.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590" y="17472"/>
            <a:ext cx="66913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4601436" y="2320632"/>
            <a:ext cx="2940607" cy="630938"/>
          </a:xfrm>
          <a:prstGeom prst="rect">
            <a:avLst/>
          </a:prstGeom>
          <a:noFill/>
        </p:spPr>
        <p:txBody>
          <a:bodyPr wrap="none" lIns="121917" tIns="60958" rIns="121917" bIns="60958">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3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Comparison</a:t>
            </a:r>
            <a:r>
              <a:rPr kumimoji="0" lang="en-US" altLang="zh-CN" sz="3300" b="1" i="0" u="none" strike="noStrike" kern="1200" cap="none" spc="0" normalizeH="0" noProof="0" dirty="0">
                <a:ln>
                  <a:noFill/>
                </a:ln>
                <a:solidFill>
                  <a:srgbClr val="000000">
                    <a:lumMod val="65000"/>
                    <a:lumOff val="35000"/>
                  </a:srgbClr>
                </a:solidFill>
                <a:effectLst/>
                <a:uLnTx/>
                <a:uFillTx/>
                <a:latin typeface="微软雅黑" pitchFamily="34" charset="-122"/>
                <a:ea typeface="微软雅黑" pitchFamily="34" charset="-122"/>
                <a:cs typeface="+mn-cs"/>
              </a:rPr>
              <a:t> </a:t>
            </a:r>
            <a:endParaRPr kumimoji="0" lang="zh-CN" altLang="en-US" sz="33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p:txBody>
      </p:sp>
      <p:cxnSp>
        <p:nvCxnSpPr>
          <p:cNvPr id="11" name="直接连接符 10"/>
          <p:cNvCxnSpPr/>
          <p:nvPr/>
        </p:nvCxnSpPr>
        <p:spPr>
          <a:xfrm flipV="1">
            <a:off x="4483976" y="3001833"/>
            <a:ext cx="3071812" cy="2857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2"/>
          <p:cNvGrpSpPr>
            <a:grpSpLocks/>
          </p:cNvGrpSpPr>
          <p:nvPr/>
        </p:nvGrpSpPr>
        <p:grpSpPr bwMode="auto">
          <a:xfrm>
            <a:off x="4267199" y="3278292"/>
            <a:ext cx="2003772" cy="276999"/>
            <a:chOff x="1694389" y="3304767"/>
            <a:chExt cx="1501927" cy="207982"/>
          </a:xfrm>
        </p:grpSpPr>
        <p:sp>
          <p:nvSpPr>
            <p:cNvPr id="14" name="矩形 13"/>
            <p:cNvSpPr/>
            <p:nvPr/>
          </p:nvSpPr>
          <p:spPr>
            <a:xfrm flipH="1">
              <a:off x="1694389" y="3364292"/>
              <a:ext cx="71395" cy="71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15" name="TextBox 14"/>
            <p:cNvSpPr txBox="1"/>
            <p:nvPr/>
          </p:nvSpPr>
          <p:spPr>
            <a:xfrm>
              <a:off x="1766975" y="3304767"/>
              <a:ext cx="1429341" cy="207982"/>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Capital-based product</a:t>
              </a:r>
            </a:p>
          </p:txBody>
        </p:sp>
      </p:grpSp>
      <p:grpSp>
        <p:nvGrpSpPr>
          <p:cNvPr id="3" name="组合 15"/>
          <p:cNvGrpSpPr>
            <a:grpSpLocks/>
          </p:cNvGrpSpPr>
          <p:nvPr/>
        </p:nvGrpSpPr>
        <p:grpSpPr bwMode="auto">
          <a:xfrm>
            <a:off x="4267199" y="3880133"/>
            <a:ext cx="2039639" cy="276999"/>
            <a:chOff x="1694389" y="3624894"/>
            <a:chExt cx="1530299" cy="207983"/>
          </a:xfrm>
        </p:grpSpPr>
        <p:sp>
          <p:nvSpPr>
            <p:cNvPr id="17" name="矩形 16"/>
            <p:cNvSpPr/>
            <p:nvPr/>
          </p:nvSpPr>
          <p:spPr>
            <a:xfrm flipH="1">
              <a:off x="1694389" y="3691149"/>
              <a:ext cx="71464" cy="71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18" name="TextBox 17"/>
            <p:cNvSpPr txBox="1"/>
            <p:nvPr/>
          </p:nvSpPr>
          <p:spPr>
            <a:xfrm>
              <a:off x="1792753" y="3624894"/>
              <a:ext cx="1431935" cy="207983"/>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Option-based product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p:txBody>
        </p:sp>
      </p:grpSp>
      <p:sp>
        <p:nvSpPr>
          <p:cNvPr id="22" name="TextBox 21"/>
          <p:cNvSpPr txBox="1"/>
          <p:nvPr/>
        </p:nvSpPr>
        <p:spPr>
          <a:xfrm>
            <a:off x="5372100" y="4089400"/>
            <a:ext cx="1223412" cy="1323439"/>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宋体" panose="02010600030101010101" pitchFamily="2" charset="-122"/>
                <a:cs typeface="+mn-cs"/>
              </a:rPr>
              <a:t>04</a:t>
            </a:r>
            <a:endParaRPr kumimoji="0" lang="zh-CN" altLang="en-US" sz="8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79469687"/>
      </p:ext>
    </p:extLst>
  </p:cSld>
  <p:clrMapOvr>
    <a:masterClrMapping/>
  </p:clrMapOvr>
  <p:transition spd="slow" advClick="0" advTm="500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2">
            <a:extLst>
              <a:ext uri="{FF2B5EF4-FFF2-40B4-BE49-F238E27FC236}">
                <a16:creationId xmlns:a16="http://schemas.microsoft.com/office/drawing/2014/main" id="{DDBCF06B-9226-4B17-BE7A-E95925AC7E23}"/>
              </a:ext>
            </a:extLst>
          </p:cNvPr>
          <p:cNvSpPr txBox="1">
            <a:spLocks noChangeArrowheads="1"/>
          </p:cNvSpPr>
          <p:nvPr/>
        </p:nvSpPr>
        <p:spPr bwMode="auto">
          <a:xfrm>
            <a:off x="1392238" y="668338"/>
            <a:ext cx="2695575" cy="584200"/>
          </a:xfrm>
          <a:prstGeom prst="rect">
            <a:avLst/>
          </a:prstGeom>
          <a:noFill/>
          <a:ln w="9525">
            <a:noFill/>
            <a:miter lim="800000"/>
            <a:headEnd/>
            <a:tailEnd/>
          </a:ln>
        </p:spPr>
        <p:txBody>
          <a:bodyPr>
            <a:spAutoFit/>
          </a:bodyPr>
          <a:lstStyle/>
          <a:p>
            <a:r>
              <a:rPr lang="en-US" altLang="zh-CN" sz="3200" dirty="0">
                <a:solidFill>
                  <a:srgbClr val="000000"/>
                </a:solidFill>
              </a:rPr>
              <a:t>Comparison </a:t>
            </a:r>
          </a:p>
        </p:txBody>
      </p:sp>
      <p:grpSp>
        <p:nvGrpSpPr>
          <p:cNvPr id="3" name="组合 21">
            <a:extLst>
              <a:ext uri="{FF2B5EF4-FFF2-40B4-BE49-F238E27FC236}">
                <a16:creationId xmlns:a16="http://schemas.microsoft.com/office/drawing/2014/main" id="{A24032A3-FAE4-425E-9C24-D4C69FB23242}"/>
              </a:ext>
            </a:extLst>
          </p:cNvPr>
          <p:cNvGrpSpPr>
            <a:grpSpLocks/>
          </p:cNvGrpSpPr>
          <p:nvPr/>
        </p:nvGrpSpPr>
        <p:grpSpPr bwMode="auto">
          <a:xfrm>
            <a:off x="747411" y="4982853"/>
            <a:ext cx="10967522" cy="1097945"/>
            <a:chOff x="103604" y="0"/>
            <a:chExt cx="3046360" cy="908734"/>
          </a:xfrm>
        </p:grpSpPr>
        <p:sp>
          <p:nvSpPr>
            <p:cNvPr id="4" name="矩形 13">
              <a:extLst>
                <a:ext uri="{FF2B5EF4-FFF2-40B4-BE49-F238E27FC236}">
                  <a16:creationId xmlns:a16="http://schemas.microsoft.com/office/drawing/2014/main" id="{3BA04CD2-2F24-4244-B2AD-F7859D6EF3DB}"/>
                </a:ext>
              </a:extLst>
            </p:cNvPr>
            <p:cNvSpPr>
              <a:spLocks noChangeArrowheads="1"/>
            </p:cNvSpPr>
            <p:nvPr/>
          </p:nvSpPr>
          <p:spPr bwMode="auto">
            <a:xfrm>
              <a:off x="103604" y="347889"/>
              <a:ext cx="3046360" cy="560845"/>
            </a:xfrm>
            <a:prstGeom prst="rect">
              <a:avLst/>
            </a:prstGeom>
            <a:noFill/>
            <a:ln w="9525">
              <a:noFill/>
              <a:miter lim="800000"/>
              <a:headEnd/>
              <a:tailEnd/>
            </a:ln>
          </p:spPr>
          <p:txBody>
            <a:bodyPr>
              <a:spAutoFit/>
            </a:bodyPr>
            <a:lstStyle/>
            <a:p>
              <a:pPr defTabSz="684213">
                <a:lnSpc>
                  <a:spcPct val="125000"/>
                </a:lnSpc>
              </a:pPr>
              <a:r>
                <a:rPr lang="en-US" altLang="zh-CN" sz="1600" dirty="0">
                  <a:solidFill>
                    <a:srgbClr val="262626"/>
                  </a:solidFill>
                  <a:latin typeface="Arial" pitchFamily="34" charset="0"/>
                  <a:ea typeface="微软雅黑" pitchFamily="34" charset="-122"/>
                  <a:sym typeface="Arial" pitchFamily="34" charset="0"/>
                </a:rPr>
                <a:t>Option-based products have</a:t>
              </a:r>
              <a:r>
                <a:rPr lang="en-US" altLang="zh-CN" sz="1600" b="1" dirty="0">
                  <a:solidFill>
                    <a:srgbClr val="007BC6"/>
                  </a:solidFill>
                  <a:latin typeface="Arial" pitchFamily="34" charset="0"/>
                  <a:ea typeface="微软雅黑" pitchFamily="34" charset="-122"/>
                  <a:sym typeface="Arial" pitchFamily="34" charset="0"/>
                </a:rPr>
                <a:t> lower product fee </a:t>
              </a:r>
              <a:r>
                <a:rPr lang="en-US" altLang="zh-CN" sz="1600" dirty="0">
                  <a:solidFill>
                    <a:srgbClr val="262626"/>
                  </a:solidFill>
                  <a:latin typeface="Arial" pitchFamily="34" charset="0"/>
                  <a:ea typeface="微软雅黑" pitchFamily="34" charset="-122"/>
                  <a:sym typeface="Arial" pitchFamily="34" charset="0"/>
                </a:rPr>
                <a:t>and </a:t>
              </a:r>
              <a:r>
                <a:rPr lang="en-US" altLang="zh-CN" sz="1600" b="1" dirty="0">
                  <a:solidFill>
                    <a:srgbClr val="007BC6"/>
                  </a:solidFill>
                  <a:latin typeface="Arial" pitchFamily="34" charset="0"/>
                  <a:ea typeface="微软雅黑" pitchFamily="34" charset="-122"/>
                  <a:sym typeface="Arial" pitchFamily="34" charset="0"/>
                </a:rPr>
                <a:t>higher average payout</a:t>
              </a:r>
              <a:r>
                <a:rPr lang="en-US" altLang="zh-CN" sz="1600" dirty="0">
                  <a:solidFill>
                    <a:srgbClr val="262626"/>
                  </a:solidFill>
                  <a:latin typeface="Arial" pitchFamily="34" charset="0"/>
                  <a:ea typeface="微软雅黑" pitchFamily="34" charset="-122"/>
                  <a:sym typeface="Arial" pitchFamily="34" charset="0"/>
                </a:rPr>
                <a:t> compared to the capital-based products. </a:t>
              </a:r>
            </a:p>
            <a:p>
              <a:pPr defTabSz="684213">
                <a:lnSpc>
                  <a:spcPct val="125000"/>
                </a:lnSpc>
              </a:pPr>
              <a:r>
                <a:rPr lang="en-US" altLang="zh-CN" sz="1600" dirty="0">
                  <a:solidFill>
                    <a:srgbClr val="262626"/>
                  </a:solidFill>
                  <a:latin typeface="Arial" pitchFamily="34" charset="0"/>
                  <a:ea typeface="微软雅黑" pitchFamily="34" charset="-122"/>
                  <a:sym typeface="Arial" pitchFamily="34" charset="0"/>
                </a:rPr>
                <a:t>Standard deviation of payout of the two products is </a:t>
              </a:r>
              <a:r>
                <a:rPr lang="en-US" altLang="zh-CN" sz="1600" b="1" dirty="0">
                  <a:solidFill>
                    <a:srgbClr val="007BC6"/>
                  </a:solidFill>
                  <a:latin typeface="Arial" pitchFamily="34" charset="0"/>
                  <a:ea typeface="微软雅黑" pitchFamily="34" charset="-122"/>
                  <a:sym typeface="Arial" pitchFamily="34" charset="0"/>
                </a:rPr>
                <a:t>the same</a:t>
              </a:r>
              <a:r>
                <a:rPr lang="en-US" altLang="zh-CN" sz="1600" dirty="0">
                  <a:solidFill>
                    <a:srgbClr val="262626"/>
                  </a:solidFill>
                  <a:latin typeface="Arial" pitchFamily="34" charset="0"/>
                  <a:ea typeface="微软雅黑" pitchFamily="34" charset="-122"/>
                  <a:sym typeface="Arial" pitchFamily="34" charset="0"/>
                </a:rPr>
                <a:t> since the trend of stock price is identical in both cases.</a:t>
              </a:r>
            </a:p>
          </p:txBody>
        </p:sp>
        <p:sp>
          <p:nvSpPr>
            <p:cNvPr id="5" name="文本框 83">
              <a:extLst>
                <a:ext uri="{FF2B5EF4-FFF2-40B4-BE49-F238E27FC236}">
                  <a16:creationId xmlns:a16="http://schemas.microsoft.com/office/drawing/2014/main" id="{7B562C1E-A66F-48FE-AD1D-F608C6356029}"/>
                </a:ext>
              </a:extLst>
            </p:cNvPr>
            <p:cNvSpPr txBox="1">
              <a:spLocks noChangeArrowheads="1"/>
            </p:cNvSpPr>
            <p:nvPr/>
          </p:nvSpPr>
          <p:spPr bwMode="auto">
            <a:xfrm>
              <a:off x="103750" y="0"/>
              <a:ext cx="1324802" cy="249202"/>
            </a:xfrm>
            <a:prstGeom prst="rect">
              <a:avLst/>
            </a:prstGeom>
            <a:noFill/>
            <a:ln w="9525">
              <a:noFill/>
              <a:miter lim="800000"/>
              <a:headEnd/>
              <a:tailEnd/>
            </a:ln>
          </p:spPr>
          <p:txBody>
            <a:bodyPr>
              <a:spAutoFit/>
            </a:bodyPr>
            <a:lstStyle/>
            <a:p>
              <a:pPr defTabSz="512763"/>
              <a:r>
                <a:rPr lang="en-US" altLang="zh-CN" sz="2000" b="1" dirty="0">
                  <a:solidFill>
                    <a:srgbClr val="1C2E48"/>
                  </a:solidFill>
                </a:rPr>
                <a:t>The table tells us...</a:t>
              </a:r>
            </a:p>
          </p:txBody>
        </p:sp>
        <p:cxnSp>
          <p:nvCxnSpPr>
            <p:cNvPr id="6" name="直接连接符 120">
              <a:extLst>
                <a:ext uri="{FF2B5EF4-FFF2-40B4-BE49-F238E27FC236}">
                  <a16:creationId xmlns:a16="http://schemas.microsoft.com/office/drawing/2014/main" id="{A3FFA4B3-684C-4FC9-8FBA-917ECCC2C581}"/>
                </a:ext>
              </a:extLst>
            </p:cNvPr>
            <p:cNvCxnSpPr>
              <a:cxnSpLocks noChangeShapeType="1"/>
            </p:cNvCxnSpPr>
            <p:nvPr/>
          </p:nvCxnSpPr>
          <p:spPr bwMode="auto">
            <a:xfrm>
              <a:off x="103604" y="45691"/>
              <a:ext cx="0" cy="170228"/>
            </a:xfrm>
            <a:prstGeom prst="line">
              <a:avLst/>
            </a:prstGeom>
            <a:noFill/>
            <a:ln w="9525">
              <a:solidFill>
                <a:srgbClr val="1C2E48"/>
              </a:solidFill>
              <a:round/>
              <a:headEnd/>
              <a:tailEnd/>
            </a:ln>
          </p:spPr>
        </p:cxnSp>
      </p:grpSp>
      <p:sp>
        <p:nvSpPr>
          <p:cNvPr id="7" name="文本框 99">
            <a:extLst>
              <a:ext uri="{FF2B5EF4-FFF2-40B4-BE49-F238E27FC236}">
                <a16:creationId xmlns:a16="http://schemas.microsoft.com/office/drawing/2014/main" id="{D2466526-FC20-4535-8745-F054CF4A0AAD}"/>
              </a:ext>
            </a:extLst>
          </p:cNvPr>
          <p:cNvSpPr txBox="1">
            <a:spLocks noChangeArrowheads="1"/>
          </p:cNvSpPr>
          <p:nvPr/>
        </p:nvSpPr>
        <p:spPr bwMode="auto">
          <a:xfrm>
            <a:off x="2709863" y="1539875"/>
            <a:ext cx="6773862" cy="400050"/>
          </a:xfrm>
          <a:prstGeom prst="rect">
            <a:avLst/>
          </a:prstGeom>
          <a:noFill/>
          <a:ln w="9525">
            <a:noFill/>
            <a:miter lim="800000"/>
            <a:headEnd/>
            <a:tailEnd/>
          </a:ln>
        </p:spPr>
        <p:txBody>
          <a:bodyPr>
            <a:spAutoFit/>
          </a:bodyPr>
          <a:lstStyle/>
          <a:p>
            <a:pPr algn="ctr" eaLnBrk="0" hangingPunct="0"/>
            <a:r>
              <a:rPr lang="en-US" altLang="zh-CN" sz="2000">
                <a:solidFill>
                  <a:srgbClr val="262626"/>
                </a:solidFill>
                <a:latin typeface="Arial" pitchFamily="34" charset="0"/>
                <a:ea typeface="微软雅黑" pitchFamily="34" charset="-122"/>
              </a:rPr>
              <a:t>Table 4 Comparison of Basic and Modified Products</a:t>
            </a:r>
          </a:p>
        </p:txBody>
      </p:sp>
      <p:graphicFrame>
        <p:nvGraphicFramePr>
          <p:cNvPr id="8" name="表格 7">
            <a:extLst>
              <a:ext uri="{FF2B5EF4-FFF2-40B4-BE49-F238E27FC236}">
                <a16:creationId xmlns:a16="http://schemas.microsoft.com/office/drawing/2014/main" id="{D89B5A55-36DA-492B-89FA-196A71E2D230}"/>
              </a:ext>
            </a:extLst>
          </p:cNvPr>
          <p:cNvGraphicFramePr/>
          <p:nvPr/>
        </p:nvGraphicFramePr>
        <p:xfrm>
          <a:off x="812800" y="2255838"/>
          <a:ext cx="10565765" cy="2482850"/>
        </p:xfrm>
        <a:graphic>
          <a:graphicData uri="http://schemas.openxmlformats.org/drawingml/2006/table">
            <a:tbl>
              <a:tblPr firstRow="1" bandRow="1">
                <a:tableStyleId>{5940675A-B579-460E-94D1-54222C63F5DA}</a:tableStyleId>
              </a:tblPr>
              <a:tblGrid>
                <a:gridCol w="3192145">
                  <a:extLst>
                    <a:ext uri="{9D8B030D-6E8A-4147-A177-3AD203B41FA5}">
                      <a16:colId xmlns:a16="http://schemas.microsoft.com/office/drawing/2014/main" val="20000"/>
                    </a:ext>
                  </a:extLst>
                </a:gridCol>
                <a:gridCol w="205994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317625">
                  <a:extLst>
                    <a:ext uri="{9D8B030D-6E8A-4147-A177-3AD203B41FA5}">
                      <a16:colId xmlns:a16="http://schemas.microsoft.com/office/drawing/2014/main" val="20003"/>
                    </a:ext>
                  </a:extLst>
                </a:gridCol>
                <a:gridCol w="1380490">
                  <a:extLst>
                    <a:ext uri="{9D8B030D-6E8A-4147-A177-3AD203B41FA5}">
                      <a16:colId xmlns:a16="http://schemas.microsoft.com/office/drawing/2014/main" val="20004"/>
                    </a:ext>
                  </a:extLst>
                </a:gridCol>
                <a:gridCol w="1091565">
                  <a:extLst>
                    <a:ext uri="{9D8B030D-6E8A-4147-A177-3AD203B41FA5}">
                      <a16:colId xmlns:a16="http://schemas.microsoft.com/office/drawing/2014/main" val="20005"/>
                    </a:ext>
                  </a:extLst>
                </a:gridCol>
              </a:tblGrid>
              <a:tr h="496570">
                <a:tc>
                  <a:txBody>
                    <a:bodyPr/>
                    <a:lstStyle/>
                    <a:p>
                      <a:pPr indent="0" algn="ctr">
                        <a:buNone/>
                      </a:pPr>
                      <a:r>
                        <a:rPr lang="en-US" sz="1800" b="0">
                          <a:solidFill>
                            <a:srgbClr val="000000"/>
                          </a:solidFill>
                          <a:cs typeface="Times New Roman" panose="02020603050405020304" charset="0"/>
                        </a:rPr>
                        <a:t>　</a:t>
                      </a:r>
                      <a:endParaRPr lang="en-US" altLang="en-US" sz="1800" b="0">
                        <a:solidFill>
                          <a:srgbClr val="000000"/>
                        </a:solidFill>
                        <a:ea typeface="Times New Roman" panose="02020603050405020304" charset="0"/>
                        <a:cs typeface="Times New Roman" panose="02020603050405020304" charset="0"/>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cs typeface="+mn-lt"/>
                        </a:rPr>
                        <a:t>mean eq yield rates </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cs typeface="+mn-lt"/>
                        </a:rPr>
                        <a:t>guarantee rate</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cs typeface="+mn-lt"/>
                        </a:rPr>
                        <a:t>product fee</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cs typeface="+mn-lt"/>
                        </a:rPr>
                        <a:t>mean payout</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cs typeface="+mn-lt"/>
                        </a:rPr>
                        <a:t>sd payout</a:t>
                      </a:r>
                      <a:endParaRPr lang="en-US" altLang="en-US" sz="1800" b="0">
                        <a:solidFill>
                          <a:srgbClr val="000000"/>
                        </a:solidFill>
                        <a:ea typeface="Times New Roman" panose="02020603050405020304" charset="0"/>
                        <a:cs typeface="+mn-lt"/>
                      </a:endParaRPr>
                    </a:p>
                  </a:txBody>
                  <a:tcPr marL="68580" marR="68580" marT="0" marB="0" anchor="ctr">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6570">
                <a:tc>
                  <a:txBody>
                    <a:bodyPr/>
                    <a:lstStyle/>
                    <a:p>
                      <a:pPr indent="0" algn="ctr">
                        <a:buNone/>
                      </a:pPr>
                      <a:r>
                        <a:rPr lang="en-US" sz="1800" b="0">
                          <a:solidFill>
                            <a:srgbClr val="000000"/>
                          </a:solidFill>
                          <a:cs typeface="+mn-lt"/>
                        </a:rPr>
                        <a:t>Basic capital-based product</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solidFill>
                            <a:srgbClr val="000000"/>
                          </a:solidFill>
                          <a:cs typeface="+mn-lt"/>
                        </a:rPr>
                        <a:t>141.71%</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solidFill>
                            <a:srgbClr val="000000"/>
                          </a:solidFill>
                          <a:cs typeface="+mn-lt"/>
                        </a:rPr>
                        <a:t>114.94%</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solidFill>
                            <a:srgbClr val="000000"/>
                          </a:solidFill>
                          <a:cs typeface="+mn-lt"/>
                        </a:rPr>
                        <a:t>22.26%</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solidFill>
                            <a:srgbClr val="000000"/>
                          </a:solidFill>
                          <a:cs typeface="+mn-lt"/>
                        </a:rPr>
                        <a:t>125.45%</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solidFill>
                            <a:srgbClr val="000000"/>
                          </a:solidFill>
                          <a:cs typeface="+mn-lt"/>
                        </a:rPr>
                        <a:t>35.77%</a:t>
                      </a:r>
                      <a:endParaRPr lang="en-US" altLang="en-US" sz="1800" b="0">
                        <a:solidFill>
                          <a:srgbClr val="000000"/>
                        </a:solidFill>
                        <a:ea typeface="Times New Roman" panose="02020603050405020304" charset="0"/>
                        <a:cs typeface="+mn-lt"/>
                      </a:endParaRPr>
                    </a:p>
                  </a:txBody>
                  <a:tcPr marL="68580" marR="68580" marT="0" marB="0" anchor="ctr">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96570">
                <a:tc>
                  <a:txBody>
                    <a:bodyPr/>
                    <a:lstStyle/>
                    <a:p>
                      <a:pPr indent="0" algn="ctr">
                        <a:buNone/>
                      </a:pPr>
                      <a:r>
                        <a:rPr lang="en-US" sz="1800" b="0">
                          <a:solidFill>
                            <a:srgbClr val="000000"/>
                          </a:solidFill>
                          <a:cs typeface="+mn-lt"/>
                        </a:rPr>
                        <a:t>Modified capital-based product</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800" b="0">
                          <a:solidFill>
                            <a:srgbClr val="000000"/>
                          </a:solidFill>
                          <a:cs typeface="+mn-lt"/>
                        </a:rPr>
                        <a:t>141.71%</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800" b="0">
                          <a:solidFill>
                            <a:srgbClr val="000000"/>
                          </a:solidFill>
                          <a:cs typeface="+mn-lt"/>
                        </a:rPr>
                        <a:t>114.94%</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800" b="0">
                          <a:solidFill>
                            <a:srgbClr val="000000"/>
                          </a:solidFill>
                          <a:cs typeface="+mn-lt"/>
                        </a:rPr>
                        <a:t>20.92%</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800" b="0">
                          <a:solidFill>
                            <a:srgbClr val="000000"/>
                          </a:solidFill>
                          <a:cs typeface="+mn-lt"/>
                        </a:rPr>
                        <a:t>126.79%</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800" b="0">
                          <a:solidFill>
                            <a:srgbClr val="000000"/>
                          </a:solidFill>
                          <a:cs typeface="+mn-lt"/>
                        </a:rPr>
                        <a:t>35.77%</a:t>
                      </a:r>
                      <a:endParaRPr lang="en-US" altLang="en-US" sz="1800" b="0">
                        <a:solidFill>
                          <a:srgbClr val="000000"/>
                        </a:solidFill>
                        <a:ea typeface="Times New Roman" panose="02020603050405020304" charset="0"/>
                        <a:cs typeface="+mn-lt"/>
                      </a:endParaRPr>
                    </a:p>
                  </a:txBody>
                  <a:tcPr marL="68580" marR="68580" marT="0" marB="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96570">
                <a:tc>
                  <a:txBody>
                    <a:bodyPr/>
                    <a:lstStyle/>
                    <a:p>
                      <a:pPr indent="0" algn="ctr">
                        <a:buNone/>
                      </a:pPr>
                      <a:r>
                        <a:rPr lang="en-US" sz="1800" b="0">
                          <a:solidFill>
                            <a:srgbClr val="000000"/>
                          </a:solidFill>
                          <a:cs typeface="+mn-lt"/>
                        </a:rPr>
                        <a:t>Basic option-based product</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800" b="0">
                          <a:solidFill>
                            <a:srgbClr val="000000"/>
                          </a:solidFill>
                          <a:cs typeface="+mn-lt"/>
                        </a:rPr>
                        <a:t>141.71%</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800" b="0">
                          <a:solidFill>
                            <a:srgbClr val="000000"/>
                          </a:solidFill>
                          <a:cs typeface="+mn-lt"/>
                        </a:rPr>
                        <a:t>114.94%</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800" b="0">
                          <a:solidFill>
                            <a:srgbClr val="000000"/>
                          </a:solidFill>
                          <a:cs typeface="+mn-lt"/>
                        </a:rPr>
                        <a:t>16.85%</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800" b="0">
                          <a:solidFill>
                            <a:srgbClr val="000000"/>
                          </a:solidFill>
                          <a:cs typeface="+mn-lt"/>
                        </a:rPr>
                        <a:t>130.86%</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800" b="0">
                          <a:solidFill>
                            <a:srgbClr val="000000"/>
                          </a:solidFill>
                          <a:cs typeface="+mn-lt"/>
                        </a:rPr>
                        <a:t>35.77%</a:t>
                      </a:r>
                      <a:endParaRPr lang="en-US" altLang="en-US" sz="1800" b="0">
                        <a:solidFill>
                          <a:srgbClr val="000000"/>
                        </a:solidFill>
                        <a:ea typeface="Times New Roman" panose="02020603050405020304" charset="0"/>
                        <a:cs typeface="+mn-lt"/>
                      </a:endParaRPr>
                    </a:p>
                  </a:txBody>
                  <a:tcPr marL="68580" marR="68580" marT="0" marB="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96570">
                <a:tc>
                  <a:txBody>
                    <a:bodyPr/>
                    <a:lstStyle/>
                    <a:p>
                      <a:pPr indent="0" algn="ctr">
                        <a:buNone/>
                      </a:pPr>
                      <a:r>
                        <a:rPr lang="en-US" sz="1800" b="0">
                          <a:solidFill>
                            <a:srgbClr val="000000"/>
                          </a:solidFill>
                          <a:cs typeface="+mn-lt"/>
                        </a:rPr>
                        <a:t>Modified option-based product</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cs typeface="+mn-lt"/>
                        </a:rPr>
                        <a:t>141.71%</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cs typeface="+mn-lt"/>
                        </a:rPr>
                        <a:t>114.94%</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cs typeface="+mn-lt"/>
                        </a:rPr>
                        <a:t>14.70%</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cs typeface="+mn-lt"/>
                        </a:rPr>
                        <a:t>133.01%</a:t>
                      </a:r>
                      <a:endParaRPr lang="en-US" altLang="en-US" sz="1800" b="0">
                        <a:solidFill>
                          <a:srgbClr val="000000"/>
                        </a:solidFill>
                        <a:ea typeface="Times New Roman" panose="02020603050405020304" charset="0"/>
                        <a:cs typeface="+mn-lt"/>
                      </a:endParaRPr>
                    </a:p>
                  </a:txBody>
                  <a:tcPr marL="68580" marR="68580" marT="0" marB="0"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cs typeface="+mn-lt"/>
                        </a:rPr>
                        <a:t>35.77%</a:t>
                      </a:r>
                      <a:endParaRPr lang="en-US" altLang="en-US" sz="1800" b="0">
                        <a:solidFill>
                          <a:srgbClr val="000000"/>
                        </a:solidFill>
                        <a:ea typeface="Times New Roman" panose="02020603050405020304" charset="0"/>
                        <a:cs typeface="+mn-lt"/>
                      </a:endParaRPr>
                    </a:p>
                  </a:txBody>
                  <a:tcPr marL="68580" marR="68580" marT="0" marB="0" anchor="ctr">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38841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2">
            <a:extLst>
              <a:ext uri="{FF2B5EF4-FFF2-40B4-BE49-F238E27FC236}">
                <a16:creationId xmlns:a16="http://schemas.microsoft.com/office/drawing/2014/main" id="{6BF5D536-0AE3-4C00-8D32-A45CE4F447B6}"/>
              </a:ext>
            </a:extLst>
          </p:cNvPr>
          <p:cNvSpPr txBox="1">
            <a:spLocks noChangeArrowheads="1"/>
          </p:cNvSpPr>
          <p:nvPr/>
        </p:nvSpPr>
        <p:spPr bwMode="auto">
          <a:xfrm>
            <a:off x="1392238" y="668338"/>
            <a:ext cx="2695575" cy="584200"/>
          </a:xfrm>
          <a:prstGeom prst="rect">
            <a:avLst/>
          </a:prstGeom>
          <a:noFill/>
          <a:ln w="9525">
            <a:noFill/>
            <a:miter lim="800000"/>
            <a:headEnd/>
            <a:tailEnd/>
          </a:ln>
        </p:spPr>
        <p:txBody>
          <a:bodyPr>
            <a:spAutoFit/>
          </a:bodyPr>
          <a:lstStyle/>
          <a:p>
            <a:r>
              <a:rPr lang="en-US" altLang="zh-CN" sz="3200">
                <a:solidFill>
                  <a:srgbClr val="000000"/>
                </a:solidFill>
              </a:rPr>
              <a:t>Comparison  </a:t>
            </a:r>
          </a:p>
        </p:txBody>
      </p:sp>
      <p:sp>
        <p:nvSpPr>
          <p:cNvPr id="3" name="任意多边形 73">
            <a:extLst>
              <a:ext uri="{FF2B5EF4-FFF2-40B4-BE49-F238E27FC236}">
                <a16:creationId xmlns:a16="http://schemas.microsoft.com/office/drawing/2014/main" id="{AF90BE4A-3DFC-41B8-AFE7-D68D40E6267A}"/>
              </a:ext>
            </a:extLst>
          </p:cNvPr>
          <p:cNvSpPr>
            <a:spLocks noChangeArrowheads="1"/>
          </p:cNvSpPr>
          <p:nvPr/>
        </p:nvSpPr>
        <p:spPr bwMode="auto">
          <a:xfrm>
            <a:off x="1514475" y="2741613"/>
            <a:ext cx="3267075" cy="4033837"/>
          </a:xfrm>
          <a:custGeom>
            <a:avLst/>
            <a:gdLst/>
            <a:ahLst/>
            <a:cxnLst>
              <a:cxn ang="0">
                <a:pos x="1687779" y="4492350"/>
              </a:cxn>
              <a:cxn ang="0">
                <a:pos x="1703018" y="3785190"/>
              </a:cxn>
              <a:cxn ang="0">
                <a:pos x="1239812" y="3369121"/>
              </a:cxn>
              <a:cxn ang="0">
                <a:pos x="0" y="2917145"/>
              </a:cxn>
              <a:cxn ang="0">
                <a:pos x="1087133" y="3238920"/>
              </a:cxn>
              <a:cxn ang="0">
                <a:pos x="389581" y="2412005"/>
              </a:cxn>
              <a:cxn ang="0">
                <a:pos x="1719677" y="3519376"/>
              </a:cxn>
              <a:cxn ang="0">
                <a:pos x="1627995" y="2400346"/>
              </a:cxn>
              <a:cxn ang="0">
                <a:pos x="4198" y="742880"/>
              </a:cxn>
              <a:cxn ang="0">
                <a:pos x="932867" y="1924493"/>
              </a:cxn>
              <a:cxn ang="0">
                <a:pos x="1037607" y="857226"/>
              </a:cxn>
              <a:cxn ang="0">
                <a:pos x="1138710" y="2026621"/>
              </a:cxn>
              <a:cxn ang="0">
                <a:pos x="1646038" y="2198532"/>
              </a:cxn>
              <a:cxn ang="0">
                <a:pos x="1900430" y="0"/>
              </a:cxn>
              <a:cxn ang="0">
                <a:pos x="1971873" y="986216"/>
              </a:cxn>
              <a:cxn ang="0">
                <a:pos x="1826002" y="2060385"/>
              </a:cxn>
              <a:cxn ang="0">
                <a:pos x="2001533" y="3046321"/>
              </a:cxn>
              <a:cxn ang="0">
                <a:pos x="2591546" y="2519916"/>
              </a:cxn>
              <a:cxn ang="0">
                <a:pos x="2857733" y="1291762"/>
              </a:cxn>
              <a:cxn ang="0">
                <a:pos x="2750848" y="2383091"/>
              </a:cxn>
              <a:cxn ang="0">
                <a:pos x="3638574" y="1124252"/>
              </a:cxn>
              <a:cxn ang="0">
                <a:pos x="2166244" y="3370521"/>
              </a:cxn>
              <a:cxn ang="0">
                <a:pos x="2121509" y="3808660"/>
              </a:cxn>
              <a:cxn ang="0">
                <a:pos x="3261397" y="3094074"/>
              </a:cxn>
              <a:cxn ang="0">
                <a:pos x="2138356" y="4030951"/>
              </a:cxn>
              <a:cxn ang="0">
                <a:pos x="2176877" y="4476307"/>
              </a:cxn>
              <a:cxn ang="0">
                <a:pos x="2162233" y="4491415"/>
              </a:cxn>
              <a:cxn ang="0">
                <a:pos x="1687779" y="4492350"/>
              </a:cxn>
            </a:cxnLst>
            <a:rect l="0" t="0" r="r" b="b"/>
            <a:pathLst>
              <a:path w="3638574" h="4492350">
                <a:moveTo>
                  <a:pt x="1687779" y="4492350"/>
                </a:moveTo>
                <a:cubicBezTo>
                  <a:pt x="1649353" y="4280693"/>
                  <a:pt x="1685297" y="4020910"/>
                  <a:pt x="1703018" y="3785190"/>
                </a:cubicBezTo>
                <a:lnTo>
                  <a:pt x="1239812" y="3369121"/>
                </a:lnTo>
                <a:cubicBezTo>
                  <a:pt x="710236" y="3436368"/>
                  <a:pt x="325039" y="3138656"/>
                  <a:pt x="0" y="2917145"/>
                </a:cubicBezTo>
                <a:cubicBezTo>
                  <a:pt x="370399" y="3119320"/>
                  <a:pt x="1037576" y="3333525"/>
                  <a:pt x="1087133" y="3238920"/>
                </a:cubicBezTo>
                <a:cubicBezTo>
                  <a:pt x="945521" y="3141082"/>
                  <a:pt x="539214" y="2730422"/>
                  <a:pt x="389581" y="2412005"/>
                </a:cubicBezTo>
                <a:cubicBezTo>
                  <a:pt x="859682" y="2946896"/>
                  <a:pt x="1430048" y="3277253"/>
                  <a:pt x="1719677" y="3519376"/>
                </a:cubicBezTo>
                <a:cubicBezTo>
                  <a:pt x="1735906" y="3304113"/>
                  <a:pt x="1659893" y="2776030"/>
                  <a:pt x="1627995" y="2400346"/>
                </a:cubicBezTo>
                <a:cubicBezTo>
                  <a:pt x="725782" y="2160678"/>
                  <a:pt x="172484" y="1536000"/>
                  <a:pt x="4198" y="742880"/>
                </a:cubicBezTo>
                <a:cubicBezTo>
                  <a:pt x="248250" y="1210277"/>
                  <a:pt x="456205" y="1649601"/>
                  <a:pt x="932867" y="1924493"/>
                </a:cubicBezTo>
                <a:cubicBezTo>
                  <a:pt x="1158949" y="1666327"/>
                  <a:pt x="1108304" y="1211645"/>
                  <a:pt x="1037607" y="857226"/>
                </a:cubicBezTo>
                <a:cubicBezTo>
                  <a:pt x="1222371" y="1153446"/>
                  <a:pt x="1266767" y="1586023"/>
                  <a:pt x="1138710" y="2026621"/>
                </a:cubicBezTo>
                <a:cubicBezTo>
                  <a:pt x="1250538" y="2109256"/>
                  <a:pt x="1570304" y="2252254"/>
                  <a:pt x="1646038" y="2198532"/>
                </a:cubicBezTo>
                <a:cubicBezTo>
                  <a:pt x="1690527" y="1476450"/>
                  <a:pt x="1904067" y="874481"/>
                  <a:pt x="1900430" y="0"/>
                </a:cubicBezTo>
                <a:cubicBezTo>
                  <a:pt x="1976693" y="192349"/>
                  <a:pt x="2015482" y="645373"/>
                  <a:pt x="1971873" y="986216"/>
                </a:cubicBezTo>
                <a:cubicBezTo>
                  <a:pt x="1947436" y="1177213"/>
                  <a:pt x="1846749" y="1657958"/>
                  <a:pt x="1826002" y="2060385"/>
                </a:cubicBezTo>
                <a:cubicBezTo>
                  <a:pt x="1811014" y="2351099"/>
                  <a:pt x="1951043" y="3007770"/>
                  <a:pt x="2001533" y="3046321"/>
                </a:cubicBezTo>
                <a:cubicBezTo>
                  <a:pt x="2041794" y="3055338"/>
                  <a:pt x="2575349" y="2567047"/>
                  <a:pt x="2591546" y="2519916"/>
                </a:cubicBezTo>
                <a:cubicBezTo>
                  <a:pt x="2482423" y="2107858"/>
                  <a:pt x="2569814" y="1503293"/>
                  <a:pt x="2857733" y="1291762"/>
                </a:cubicBezTo>
                <a:cubicBezTo>
                  <a:pt x="2648315" y="1639496"/>
                  <a:pt x="2663487" y="2195777"/>
                  <a:pt x="2750848" y="2383091"/>
                </a:cubicBezTo>
                <a:cubicBezTo>
                  <a:pt x="3066810" y="2282983"/>
                  <a:pt x="3503085" y="1513118"/>
                  <a:pt x="3638574" y="1124252"/>
                </a:cubicBezTo>
                <a:cubicBezTo>
                  <a:pt x="3492704" y="2254009"/>
                  <a:pt x="2460505" y="2814271"/>
                  <a:pt x="2166244" y="3370521"/>
                </a:cubicBezTo>
                <a:cubicBezTo>
                  <a:pt x="2148523" y="3519377"/>
                  <a:pt x="2147251" y="3667825"/>
                  <a:pt x="2121509" y="3808660"/>
                </a:cubicBezTo>
                <a:cubicBezTo>
                  <a:pt x="2452144" y="3808286"/>
                  <a:pt x="3159362" y="3298984"/>
                  <a:pt x="3261397" y="3094074"/>
                </a:cubicBezTo>
                <a:cubicBezTo>
                  <a:pt x="3262702" y="3429094"/>
                  <a:pt x="2493987" y="3820258"/>
                  <a:pt x="2138356" y="4030951"/>
                </a:cubicBezTo>
                <a:cubicBezTo>
                  <a:pt x="2116438" y="4040371"/>
                  <a:pt x="2182753" y="4334539"/>
                  <a:pt x="2176877" y="4476307"/>
                </a:cubicBezTo>
                <a:cubicBezTo>
                  <a:pt x="2170659" y="4477332"/>
                  <a:pt x="2168451" y="4490390"/>
                  <a:pt x="2162233" y="4491415"/>
                </a:cubicBezTo>
                <a:lnTo>
                  <a:pt x="1687779" y="4492350"/>
                </a:lnTo>
                <a:close/>
              </a:path>
            </a:pathLst>
          </a:custGeom>
          <a:solidFill>
            <a:srgbClr val="755A2D"/>
          </a:solidFill>
          <a:ln w="9525">
            <a:noFill/>
            <a:round/>
            <a:headEnd/>
            <a:tailEnd/>
          </a:ln>
        </p:spPr>
        <p:txBody>
          <a:bodyPr/>
          <a:lstStyle/>
          <a:p>
            <a:pPr eaLnBrk="0" hangingPunct="0"/>
            <a:endParaRPr lang="zh-CN" altLang="en-US"/>
          </a:p>
        </p:txBody>
      </p:sp>
      <p:sp>
        <p:nvSpPr>
          <p:cNvPr id="4" name="椭圆 74">
            <a:extLst>
              <a:ext uri="{FF2B5EF4-FFF2-40B4-BE49-F238E27FC236}">
                <a16:creationId xmlns:a16="http://schemas.microsoft.com/office/drawing/2014/main" id="{F4C96119-6E40-4E3A-8F7D-38716DD986CE}"/>
              </a:ext>
            </a:extLst>
          </p:cNvPr>
          <p:cNvSpPr>
            <a:spLocks noChangeArrowheads="1"/>
          </p:cNvSpPr>
          <p:nvPr/>
        </p:nvSpPr>
        <p:spPr bwMode="auto">
          <a:xfrm>
            <a:off x="4400550" y="2855913"/>
            <a:ext cx="1033463" cy="1033462"/>
          </a:xfrm>
          <a:prstGeom prst="ellipse">
            <a:avLst/>
          </a:prstGeom>
          <a:solidFill>
            <a:srgbClr val="2C3441"/>
          </a:solidFill>
          <a:ln w="9525">
            <a:noFill/>
            <a:round/>
            <a:headEnd/>
            <a:tailEnd/>
          </a:ln>
        </p:spPr>
        <p:txBody>
          <a:bodyPr anchor="ctr"/>
          <a:lstStyle/>
          <a:p>
            <a:pPr algn="ctr" defTabSz="914400"/>
            <a:endParaRPr lang="zh-CN" altLang="en-US">
              <a:solidFill>
                <a:schemeClr val="bg1"/>
              </a:solidFill>
            </a:endParaRPr>
          </a:p>
        </p:txBody>
      </p:sp>
      <p:sp>
        <p:nvSpPr>
          <p:cNvPr id="5" name="椭圆 75">
            <a:extLst>
              <a:ext uri="{FF2B5EF4-FFF2-40B4-BE49-F238E27FC236}">
                <a16:creationId xmlns:a16="http://schemas.microsoft.com/office/drawing/2014/main" id="{98EEB6FC-5308-452E-B935-63DC390E4C84}"/>
              </a:ext>
            </a:extLst>
          </p:cNvPr>
          <p:cNvSpPr>
            <a:spLocks noChangeArrowheads="1"/>
          </p:cNvSpPr>
          <p:nvPr/>
        </p:nvSpPr>
        <p:spPr bwMode="auto">
          <a:xfrm>
            <a:off x="2662238" y="1843088"/>
            <a:ext cx="1035050" cy="1033462"/>
          </a:xfrm>
          <a:prstGeom prst="ellipse">
            <a:avLst/>
          </a:prstGeom>
          <a:solidFill>
            <a:srgbClr val="007BC6"/>
          </a:solidFill>
          <a:ln w="9525">
            <a:noFill/>
            <a:round/>
            <a:headEnd/>
            <a:tailEnd/>
          </a:ln>
        </p:spPr>
        <p:txBody>
          <a:bodyPr anchor="ctr"/>
          <a:lstStyle/>
          <a:p>
            <a:pPr algn="ctr" defTabSz="914400"/>
            <a:endParaRPr lang="zh-CN" altLang="en-US">
              <a:solidFill>
                <a:schemeClr val="bg1"/>
              </a:solidFill>
            </a:endParaRPr>
          </a:p>
        </p:txBody>
      </p:sp>
      <p:sp>
        <p:nvSpPr>
          <p:cNvPr id="6" name="椭圆 76">
            <a:extLst>
              <a:ext uri="{FF2B5EF4-FFF2-40B4-BE49-F238E27FC236}">
                <a16:creationId xmlns:a16="http://schemas.microsoft.com/office/drawing/2014/main" id="{12EBD6F9-E473-4109-AAE6-9516E8E9A7A1}"/>
              </a:ext>
            </a:extLst>
          </p:cNvPr>
          <p:cNvSpPr>
            <a:spLocks noChangeArrowheads="1"/>
          </p:cNvSpPr>
          <p:nvPr/>
        </p:nvSpPr>
        <p:spPr bwMode="auto">
          <a:xfrm>
            <a:off x="1263650" y="3079750"/>
            <a:ext cx="517525" cy="515938"/>
          </a:xfrm>
          <a:prstGeom prst="ellipse">
            <a:avLst/>
          </a:prstGeom>
          <a:solidFill>
            <a:srgbClr val="2C3441"/>
          </a:solidFill>
          <a:ln w="9525">
            <a:noFill/>
            <a:round/>
            <a:headEnd/>
            <a:tailEnd/>
          </a:ln>
        </p:spPr>
        <p:txBody>
          <a:bodyPr anchor="ctr"/>
          <a:lstStyle/>
          <a:p>
            <a:pPr algn="ctr" defTabSz="914400"/>
            <a:endParaRPr lang="zh-CN" altLang="en-US">
              <a:solidFill>
                <a:schemeClr val="bg1"/>
              </a:solidFill>
            </a:endParaRPr>
          </a:p>
        </p:txBody>
      </p:sp>
      <p:sp>
        <p:nvSpPr>
          <p:cNvPr id="7" name="椭圆 77">
            <a:extLst>
              <a:ext uri="{FF2B5EF4-FFF2-40B4-BE49-F238E27FC236}">
                <a16:creationId xmlns:a16="http://schemas.microsoft.com/office/drawing/2014/main" id="{C28CF904-8AA9-422F-B0DD-40F086E1DBF0}"/>
              </a:ext>
            </a:extLst>
          </p:cNvPr>
          <p:cNvSpPr>
            <a:spLocks noChangeArrowheads="1"/>
          </p:cNvSpPr>
          <p:nvPr/>
        </p:nvSpPr>
        <p:spPr bwMode="auto">
          <a:xfrm>
            <a:off x="1166813" y="5091113"/>
            <a:ext cx="515937" cy="517525"/>
          </a:xfrm>
          <a:prstGeom prst="ellipse">
            <a:avLst/>
          </a:prstGeom>
          <a:solidFill>
            <a:srgbClr val="2C3441"/>
          </a:solidFill>
          <a:ln w="9525">
            <a:noFill/>
            <a:round/>
            <a:headEnd/>
            <a:tailEnd/>
          </a:ln>
        </p:spPr>
        <p:txBody>
          <a:bodyPr anchor="ctr"/>
          <a:lstStyle/>
          <a:p>
            <a:pPr algn="ctr" defTabSz="914400"/>
            <a:endParaRPr lang="zh-CN" altLang="en-US">
              <a:solidFill>
                <a:schemeClr val="bg1"/>
              </a:solidFill>
            </a:endParaRPr>
          </a:p>
        </p:txBody>
      </p:sp>
      <p:sp>
        <p:nvSpPr>
          <p:cNvPr id="8" name="椭圆 78">
            <a:extLst>
              <a:ext uri="{FF2B5EF4-FFF2-40B4-BE49-F238E27FC236}">
                <a16:creationId xmlns:a16="http://schemas.microsoft.com/office/drawing/2014/main" id="{7F19EED6-C264-4186-8AF9-3180AB3D1192}"/>
              </a:ext>
            </a:extLst>
          </p:cNvPr>
          <p:cNvSpPr>
            <a:spLocks noChangeArrowheads="1"/>
          </p:cNvSpPr>
          <p:nvPr/>
        </p:nvSpPr>
        <p:spPr bwMode="auto">
          <a:xfrm>
            <a:off x="3678238" y="3429000"/>
            <a:ext cx="650875" cy="650875"/>
          </a:xfrm>
          <a:prstGeom prst="ellipse">
            <a:avLst/>
          </a:prstGeom>
          <a:solidFill>
            <a:srgbClr val="007BC6"/>
          </a:solidFill>
          <a:ln w="9525">
            <a:noFill/>
            <a:round/>
            <a:headEnd/>
            <a:tailEnd/>
          </a:ln>
        </p:spPr>
        <p:txBody>
          <a:bodyPr anchor="ctr"/>
          <a:lstStyle/>
          <a:p>
            <a:pPr algn="ctr" defTabSz="914400"/>
            <a:endParaRPr lang="zh-CN" altLang="en-US" sz="1600">
              <a:solidFill>
                <a:schemeClr val="bg1"/>
              </a:solidFill>
            </a:endParaRPr>
          </a:p>
        </p:txBody>
      </p:sp>
      <p:sp>
        <p:nvSpPr>
          <p:cNvPr id="9" name="椭圆 79">
            <a:extLst>
              <a:ext uri="{FF2B5EF4-FFF2-40B4-BE49-F238E27FC236}">
                <a16:creationId xmlns:a16="http://schemas.microsoft.com/office/drawing/2014/main" id="{FF6B6888-7FAB-4836-9EBD-261C40D1CB97}"/>
              </a:ext>
            </a:extLst>
          </p:cNvPr>
          <p:cNvSpPr>
            <a:spLocks noChangeArrowheads="1"/>
          </p:cNvSpPr>
          <p:nvPr/>
        </p:nvSpPr>
        <p:spPr bwMode="auto">
          <a:xfrm>
            <a:off x="4187825" y="4924425"/>
            <a:ext cx="781050" cy="782638"/>
          </a:xfrm>
          <a:prstGeom prst="ellipse">
            <a:avLst/>
          </a:prstGeom>
          <a:solidFill>
            <a:srgbClr val="007BC6"/>
          </a:solidFill>
          <a:ln w="9525">
            <a:noFill/>
            <a:round/>
            <a:headEnd/>
            <a:tailEnd/>
          </a:ln>
        </p:spPr>
        <p:txBody>
          <a:bodyPr anchor="ctr"/>
          <a:lstStyle/>
          <a:p>
            <a:pPr algn="ctr" defTabSz="914400"/>
            <a:endParaRPr lang="zh-CN" altLang="en-US">
              <a:solidFill>
                <a:schemeClr val="bg1"/>
              </a:solidFill>
            </a:endParaRPr>
          </a:p>
        </p:txBody>
      </p:sp>
      <p:sp>
        <p:nvSpPr>
          <p:cNvPr id="10" name="椭圆 80">
            <a:extLst>
              <a:ext uri="{FF2B5EF4-FFF2-40B4-BE49-F238E27FC236}">
                <a16:creationId xmlns:a16="http://schemas.microsoft.com/office/drawing/2014/main" id="{11ABE0C8-EDE2-4E50-BBEF-FD330C8809CA}"/>
              </a:ext>
            </a:extLst>
          </p:cNvPr>
          <p:cNvSpPr>
            <a:spLocks noChangeArrowheads="1"/>
          </p:cNvSpPr>
          <p:nvPr/>
        </p:nvSpPr>
        <p:spPr bwMode="auto">
          <a:xfrm>
            <a:off x="2082800" y="2876550"/>
            <a:ext cx="781050" cy="782638"/>
          </a:xfrm>
          <a:prstGeom prst="ellipse">
            <a:avLst/>
          </a:prstGeom>
          <a:solidFill>
            <a:srgbClr val="2194B3"/>
          </a:solidFill>
          <a:ln w="9525">
            <a:noFill/>
            <a:round/>
            <a:headEnd/>
            <a:tailEnd/>
          </a:ln>
        </p:spPr>
        <p:txBody>
          <a:bodyPr anchor="ctr"/>
          <a:lstStyle/>
          <a:p>
            <a:pPr algn="ctr" defTabSz="914400"/>
            <a:endParaRPr lang="zh-CN" altLang="en-US">
              <a:solidFill>
                <a:schemeClr val="bg1"/>
              </a:solidFill>
            </a:endParaRPr>
          </a:p>
        </p:txBody>
      </p:sp>
      <p:sp>
        <p:nvSpPr>
          <p:cNvPr id="11" name="文本框 83">
            <a:extLst>
              <a:ext uri="{FF2B5EF4-FFF2-40B4-BE49-F238E27FC236}">
                <a16:creationId xmlns:a16="http://schemas.microsoft.com/office/drawing/2014/main" id="{6901D313-7CEA-4276-99F1-608B8E5F1212}"/>
              </a:ext>
            </a:extLst>
          </p:cNvPr>
          <p:cNvSpPr txBox="1">
            <a:spLocks noChangeArrowheads="1"/>
          </p:cNvSpPr>
          <p:nvPr/>
        </p:nvSpPr>
        <p:spPr bwMode="auto">
          <a:xfrm>
            <a:off x="1382713" y="4541838"/>
            <a:ext cx="869950" cy="277812"/>
          </a:xfrm>
          <a:prstGeom prst="rect">
            <a:avLst/>
          </a:prstGeom>
          <a:noFill/>
          <a:ln w="9525">
            <a:noFill/>
            <a:miter lim="800000"/>
            <a:headEnd/>
            <a:tailEnd/>
          </a:ln>
        </p:spPr>
        <p:txBody>
          <a:bodyPr wrap="none">
            <a:spAutoFit/>
          </a:bodyPr>
          <a:lstStyle/>
          <a:p>
            <a:pPr defTabSz="685800"/>
            <a:r>
              <a:rPr lang="en-US" altLang="zh-CN" sz="1200" b="1">
                <a:solidFill>
                  <a:schemeClr val="bg1"/>
                </a:solidFill>
              </a:rPr>
              <a:t>TEXT HERE</a:t>
            </a:r>
            <a:endParaRPr lang="zh-CN" altLang="en-US" sz="1200" b="1">
              <a:solidFill>
                <a:schemeClr val="bg1"/>
              </a:solidFill>
            </a:endParaRPr>
          </a:p>
        </p:txBody>
      </p:sp>
      <p:sp>
        <p:nvSpPr>
          <p:cNvPr id="12" name="椭圆 101">
            <a:extLst>
              <a:ext uri="{FF2B5EF4-FFF2-40B4-BE49-F238E27FC236}">
                <a16:creationId xmlns:a16="http://schemas.microsoft.com/office/drawing/2014/main" id="{5DE12A20-CC60-4573-A84E-8AC08CB20B52}"/>
              </a:ext>
            </a:extLst>
          </p:cNvPr>
          <p:cNvSpPr>
            <a:spLocks noChangeArrowheads="1"/>
          </p:cNvSpPr>
          <p:nvPr/>
        </p:nvSpPr>
        <p:spPr bwMode="auto">
          <a:xfrm>
            <a:off x="1455738" y="4332288"/>
            <a:ext cx="650875" cy="650875"/>
          </a:xfrm>
          <a:prstGeom prst="ellipse">
            <a:avLst/>
          </a:prstGeom>
          <a:solidFill>
            <a:srgbClr val="007BC6"/>
          </a:solidFill>
          <a:ln w="9525">
            <a:noFill/>
            <a:round/>
            <a:headEnd/>
            <a:tailEnd/>
          </a:ln>
        </p:spPr>
        <p:txBody>
          <a:bodyPr anchor="ctr"/>
          <a:lstStyle/>
          <a:p>
            <a:pPr algn="ctr" defTabSz="914400"/>
            <a:endParaRPr lang="zh-CN" altLang="en-US" sz="1600">
              <a:solidFill>
                <a:schemeClr val="bg1"/>
              </a:solidFill>
            </a:endParaRPr>
          </a:p>
        </p:txBody>
      </p:sp>
      <p:grpSp>
        <p:nvGrpSpPr>
          <p:cNvPr id="13" name="组合 16">
            <a:extLst>
              <a:ext uri="{FF2B5EF4-FFF2-40B4-BE49-F238E27FC236}">
                <a16:creationId xmlns:a16="http://schemas.microsoft.com/office/drawing/2014/main" id="{5880F0B2-B50B-4255-ACCA-B5F92ED5E367}"/>
              </a:ext>
            </a:extLst>
          </p:cNvPr>
          <p:cNvGrpSpPr>
            <a:grpSpLocks/>
          </p:cNvGrpSpPr>
          <p:nvPr/>
        </p:nvGrpSpPr>
        <p:grpSpPr bwMode="auto">
          <a:xfrm>
            <a:off x="6053138" y="2001710"/>
            <a:ext cx="5347761" cy="2542980"/>
            <a:chOff x="0" y="12591"/>
            <a:chExt cx="3049681" cy="2543506"/>
          </a:xfrm>
        </p:grpSpPr>
        <p:sp>
          <p:nvSpPr>
            <p:cNvPr id="14" name="矩形 13">
              <a:extLst>
                <a:ext uri="{FF2B5EF4-FFF2-40B4-BE49-F238E27FC236}">
                  <a16:creationId xmlns:a16="http://schemas.microsoft.com/office/drawing/2014/main" id="{BBB1DE67-2A72-46F5-93A4-F5E382C9C9FD}"/>
                </a:ext>
              </a:extLst>
            </p:cNvPr>
            <p:cNvSpPr>
              <a:spLocks noChangeArrowheads="1"/>
            </p:cNvSpPr>
            <p:nvPr/>
          </p:nvSpPr>
          <p:spPr bwMode="auto">
            <a:xfrm>
              <a:off x="3321" y="411477"/>
              <a:ext cx="3046360" cy="2144620"/>
            </a:xfrm>
            <a:prstGeom prst="rect">
              <a:avLst/>
            </a:prstGeom>
            <a:noFill/>
            <a:ln w="9525">
              <a:noFill/>
              <a:miter lim="800000"/>
              <a:headEnd/>
              <a:tailEnd/>
            </a:ln>
          </p:spPr>
          <p:txBody>
            <a:bodyPr>
              <a:spAutoFit/>
            </a:bodyPr>
            <a:lstStyle/>
            <a:p>
              <a:pPr defTabSz="684213">
                <a:lnSpc>
                  <a:spcPct val="125000"/>
                </a:lnSpc>
              </a:pPr>
              <a:r>
                <a:rPr lang="en-US" altLang="zh-CN" dirty="0">
                  <a:solidFill>
                    <a:srgbClr val="262626"/>
                  </a:solidFill>
                  <a:latin typeface="+mn-lt"/>
                  <a:ea typeface="微软雅黑" pitchFamily="34" charset="-122"/>
                  <a:sym typeface="Arial" pitchFamily="34" charset="0"/>
                </a:rPr>
                <a:t>Some new risks may emerge from it, like moral hazard of default, even though it reduces the loss caused by market volatility. More specific types of risks, such as decreasing willingness to sell put options during depression, will be discussed in the Section 4 Risks and Uncertainties.</a:t>
              </a:r>
            </a:p>
          </p:txBody>
        </p:sp>
        <p:sp>
          <p:nvSpPr>
            <p:cNvPr id="15" name="文本框 83">
              <a:extLst>
                <a:ext uri="{FF2B5EF4-FFF2-40B4-BE49-F238E27FC236}">
                  <a16:creationId xmlns:a16="http://schemas.microsoft.com/office/drawing/2014/main" id="{C9E6228C-0BF0-4A3C-89B4-B91C5F78127C}"/>
                </a:ext>
              </a:extLst>
            </p:cNvPr>
            <p:cNvSpPr txBox="1">
              <a:spLocks noChangeArrowheads="1"/>
            </p:cNvSpPr>
            <p:nvPr/>
          </p:nvSpPr>
          <p:spPr bwMode="auto">
            <a:xfrm>
              <a:off x="0" y="12591"/>
              <a:ext cx="419093" cy="398886"/>
            </a:xfrm>
            <a:prstGeom prst="rect">
              <a:avLst/>
            </a:prstGeom>
            <a:noFill/>
            <a:ln w="9525">
              <a:noFill/>
              <a:miter lim="800000"/>
              <a:headEnd/>
              <a:tailEnd/>
            </a:ln>
          </p:spPr>
          <p:txBody>
            <a:bodyPr>
              <a:spAutoFit/>
            </a:bodyPr>
            <a:lstStyle/>
            <a:p>
              <a:pPr defTabSz="512763"/>
              <a:r>
                <a:rPr lang="en-US" altLang="zh-CN" sz="2000" b="1">
                  <a:solidFill>
                    <a:srgbClr val="007BC6"/>
                  </a:solidFill>
                </a:rPr>
                <a:t>Risk</a:t>
              </a:r>
            </a:p>
          </p:txBody>
        </p:sp>
      </p:grpSp>
      <p:grpSp>
        <p:nvGrpSpPr>
          <p:cNvPr id="16" name="组合 21">
            <a:extLst>
              <a:ext uri="{FF2B5EF4-FFF2-40B4-BE49-F238E27FC236}">
                <a16:creationId xmlns:a16="http://schemas.microsoft.com/office/drawing/2014/main" id="{B4FF1DF0-52BE-47EB-939B-9F4C0F028F70}"/>
              </a:ext>
            </a:extLst>
          </p:cNvPr>
          <p:cNvGrpSpPr>
            <a:grpSpLocks/>
          </p:cNvGrpSpPr>
          <p:nvPr/>
        </p:nvGrpSpPr>
        <p:grpSpPr bwMode="auto">
          <a:xfrm>
            <a:off x="6053138" y="472236"/>
            <a:ext cx="5441950" cy="1516885"/>
            <a:chOff x="0" y="-203575"/>
            <a:chExt cx="3046360" cy="1515804"/>
          </a:xfrm>
        </p:grpSpPr>
        <p:sp>
          <p:nvSpPr>
            <p:cNvPr id="17" name="矩形 13">
              <a:extLst>
                <a:ext uri="{FF2B5EF4-FFF2-40B4-BE49-F238E27FC236}">
                  <a16:creationId xmlns:a16="http://schemas.microsoft.com/office/drawing/2014/main" id="{07F3A928-4B64-4FA6-97D3-CF30EF75F63F}"/>
                </a:ext>
              </a:extLst>
            </p:cNvPr>
            <p:cNvSpPr>
              <a:spLocks noChangeArrowheads="1"/>
            </p:cNvSpPr>
            <p:nvPr/>
          </p:nvSpPr>
          <p:spPr bwMode="auto">
            <a:xfrm>
              <a:off x="0" y="207586"/>
              <a:ext cx="3046360" cy="1104643"/>
            </a:xfrm>
            <a:prstGeom prst="rect">
              <a:avLst/>
            </a:prstGeom>
            <a:noFill/>
            <a:ln w="9525">
              <a:noFill/>
              <a:miter lim="800000"/>
              <a:headEnd/>
              <a:tailEnd/>
            </a:ln>
          </p:spPr>
          <p:txBody>
            <a:bodyPr>
              <a:spAutoFit/>
            </a:bodyPr>
            <a:lstStyle/>
            <a:p>
              <a:pPr defTabSz="684213">
                <a:lnSpc>
                  <a:spcPct val="125000"/>
                </a:lnSpc>
              </a:pPr>
              <a:r>
                <a:rPr lang="en-US" altLang="zh-CN" dirty="0">
                  <a:solidFill>
                    <a:srgbClr val="262626"/>
                  </a:solidFill>
                  <a:latin typeface="+mn-lt"/>
                  <a:ea typeface="微软雅黑" pitchFamily="34" charset="-122"/>
                  <a:sym typeface="Arial" pitchFamily="34" charset="0"/>
                </a:rPr>
                <a:t>Benefits of the option-based product are that put options can effectively ease the economic depression and maintain the stability of the investment market.</a:t>
              </a:r>
            </a:p>
          </p:txBody>
        </p:sp>
        <p:sp>
          <p:nvSpPr>
            <p:cNvPr id="18" name="文本框 83">
              <a:extLst>
                <a:ext uri="{FF2B5EF4-FFF2-40B4-BE49-F238E27FC236}">
                  <a16:creationId xmlns:a16="http://schemas.microsoft.com/office/drawing/2014/main" id="{2BBEAA72-577C-4C28-8ADC-AC678E30448F}"/>
                </a:ext>
              </a:extLst>
            </p:cNvPr>
            <p:cNvSpPr txBox="1">
              <a:spLocks noChangeArrowheads="1"/>
            </p:cNvSpPr>
            <p:nvPr/>
          </p:nvSpPr>
          <p:spPr bwMode="auto">
            <a:xfrm>
              <a:off x="0" y="-203575"/>
              <a:ext cx="1102074" cy="398581"/>
            </a:xfrm>
            <a:prstGeom prst="rect">
              <a:avLst/>
            </a:prstGeom>
            <a:noFill/>
            <a:ln w="9525">
              <a:noFill/>
              <a:miter lim="800000"/>
              <a:headEnd/>
              <a:tailEnd/>
            </a:ln>
          </p:spPr>
          <p:txBody>
            <a:bodyPr>
              <a:spAutoFit/>
            </a:bodyPr>
            <a:lstStyle/>
            <a:p>
              <a:pPr defTabSz="512763"/>
              <a:r>
                <a:rPr lang="en-US" altLang="zh-CN" sz="2000" b="1" dirty="0">
                  <a:solidFill>
                    <a:srgbClr val="1C2E48"/>
                  </a:solidFill>
                </a:rPr>
                <a:t>Benefit</a:t>
              </a:r>
            </a:p>
          </p:txBody>
        </p:sp>
      </p:grpSp>
      <p:grpSp>
        <p:nvGrpSpPr>
          <p:cNvPr id="19" name="组合 28">
            <a:extLst>
              <a:ext uri="{FF2B5EF4-FFF2-40B4-BE49-F238E27FC236}">
                <a16:creationId xmlns:a16="http://schemas.microsoft.com/office/drawing/2014/main" id="{F65230E6-F959-4C75-BBA9-CFE26C8AC322}"/>
              </a:ext>
            </a:extLst>
          </p:cNvPr>
          <p:cNvGrpSpPr>
            <a:grpSpLocks/>
          </p:cNvGrpSpPr>
          <p:nvPr/>
        </p:nvGrpSpPr>
        <p:grpSpPr bwMode="auto">
          <a:xfrm>
            <a:off x="6053138" y="4619813"/>
            <a:ext cx="5289550" cy="1896598"/>
            <a:chOff x="-914" y="-237522"/>
            <a:chExt cx="3047274" cy="1897407"/>
          </a:xfrm>
        </p:grpSpPr>
        <p:sp>
          <p:nvSpPr>
            <p:cNvPr id="20" name="矩形 13">
              <a:extLst>
                <a:ext uri="{FF2B5EF4-FFF2-40B4-BE49-F238E27FC236}">
                  <a16:creationId xmlns:a16="http://schemas.microsoft.com/office/drawing/2014/main" id="{A76D7754-F05B-4771-9CEF-654F64A87E11}"/>
                </a:ext>
              </a:extLst>
            </p:cNvPr>
            <p:cNvSpPr>
              <a:spLocks noChangeArrowheads="1"/>
            </p:cNvSpPr>
            <p:nvPr/>
          </p:nvSpPr>
          <p:spPr bwMode="auto">
            <a:xfrm>
              <a:off x="0" y="207586"/>
              <a:ext cx="3046360" cy="1452299"/>
            </a:xfrm>
            <a:prstGeom prst="rect">
              <a:avLst/>
            </a:prstGeom>
            <a:noFill/>
            <a:ln w="9525">
              <a:noFill/>
              <a:miter lim="800000"/>
              <a:headEnd/>
              <a:tailEnd/>
            </a:ln>
          </p:spPr>
          <p:txBody>
            <a:bodyPr>
              <a:spAutoFit/>
            </a:bodyPr>
            <a:lstStyle/>
            <a:p>
              <a:pPr defTabSz="684213">
                <a:lnSpc>
                  <a:spcPct val="125000"/>
                </a:lnSpc>
              </a:pPr>
              <a:r>
                <a:rPr lang="en-US" altLang="zh-CN" dirty="0">
                  <a:solidFill>
                    <a:srgbClr val="262626"/>
                  </a:solidFill>
                  <a:latin typeface="+mn-lt"/>
                  <a:ea typeface="微软雅黑" pitchFamily="34" charset="-122"/>
                  <a:sym typeface="Arial" pitchFamily="34" charset="0"/>
                </a:rPr>
                <a:t>The capital-based product has to take more risks from market fluctuations, but it also provides diversified investment choices, which is actually what the option-based product lacks.</a:t>
              </a:r>
            </a:p>
          </p:txBody>
        </p:sp>
        <p:sp>
          <p:nvSpPr>
            <p:cNvPr id="21" name="文本框 83">
              <a:extLst>
                <a:ext uri="{FF2B5EF4-FFF2-40B4-BE49-F238E27FC236}">
                  <a16:creationId xmlns:a16="http://schemas.microsoft.com/office/drawing/2014/main" id="{111EC999-A2F6-43E3-87F0-C906AE8245CD}"/>
                </a:ext>
              </a:extLst>
            </p:cNvPr>
            <p:cNvSpPr txBox="1">
              <a:spLocks noChangeArrowheads="1"/>
            </p:cNvSpPr>
            <p:nvPr/>
          </p:nvSpPr>
          <p:spPr bwMode="auto">
            <a:xfrm>
              <a:off x="-914" y="-237522"/>
              <a:ext cx="1378505" cy="398890"/>
            </a:xfrm>
            <a:prstGeom prst="rect">
              <a:avLst/>
            </a:prstGeom>
            <a:noFill/>
            <a:ln w="9525">
              <a:noFill/>
              <a:miter lim="800000"/>
              <a:headEnd/>
              <a:tailEnd/>
            </a:ln>
          </p:spPr>
          <p:txBody>
            <a:bodyPr>
              <a:spAutoFit/>
            </a:bodyPr>
            <a:lstStyle/>
            <a:p>
              <a:pPr defTabSz="512763"/>
              <a:r>
                <a:rPr lang="en-US" altLang="zh-CN" sz="2000" b="1" dirty="0">
                  <a:solidFill>
                    <a:srgbClr val="2C3441"/>
                  </a:solidFill>
                </a:rPr>
                <a:t>Disadvantage</a:t>
              </a:r>
            </a:p>
          </p:txBody>
        </p:sp>
      </p:grpSp>
    </p:spTree>
    <p:extLst>
      <p:ext uri="{BB962C8B-B14F-4D97-AF65-F5344CB8AC3E}">
        <p14:creationId xmlns:p14="http://schemas.microsoft.com/office/powerpoint/2010/main" val="172495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1">
            <a:extLst>
              <a:ext uri="{FF2B5EF4-FFF2-40B4-BE49-F238E27FC236}">
                <a16:creationId xmlns:a16="http://schemas.microsoft.com/office/drawing/2014/main" id="{E78EE502-2705-49C3-AEC3-47DF124F4DD6}"/>
              </a:ext>
            </a:extLst>
          </p:cNvPr>
          <p:cNvGrpSpPr>
            <a:grpSpLocks/>
          </p:cNvGrpSpPr>
          <p:nvPr/>
        </p:nvGrpSpPr>
        <p:grpSpPr bwMode="auto">
          <a:xfrm>
            <a:off x="1317738" y="2482009"/>
            <a:ext cx="10157459" cy="1678480"/>
            <a:chOff x="31252" y="-118659"/>
            <a:chExt cx="3048456" cy="1677186"/>
          </a:xfrm>
        </p:grpSpPr>
        <p:sp>
          <p:nvSpPr>
            <p:cNvPr id="3" name="矩形 13">
              <a:extLst>
                <a:ext uri="{FF2B5EF4-FFF2-40B4-BE49-F238E27FC236}">
                  <a16:creationId xmlns:a16="http://schemas.microsoft.com/office/drawing/2014/main" id="{5D03098F-8861-4CF2-9133-5074E49AD6D7}"/>
                </a:ext>
              </a:extLst>
            </p:cNvPr>
            <p:cNvSpPr>
              <a:spLocks noChangeArrowheads="1"/>
            </p:cNvSpPr>
            <p:nvPr/>
          </p:nvSpPr>
          <p:spPr bwMode="auto">
            <a:xfrm>
              <a:off x="33348" y="341440"/>
              <a:ext cx="3046360" cy="1217087"/>
            </a:xfrm>
            <a:prstGeom prst="rect">
              <a:avLst/>
            </a:prstGeom>
            <a:noFill/>
            <a:ln w="9525">
              <a:noFill/>
              <a:miter lim="800000"/>
              <a:headEnd/>
              <a:tailEnd/>
            </a:ln>
          </p:spPr>
          <p:txBody>
            <a:bodyPr>
              <a:spAutoFit/>
            </a:bodyPr>
            <a:lstStyle/>
            <a:p>
              <a:pPr defTabSz="684213">
                <a:lnSpc>
                  <a:spcPct val="125000"/>
                </a:lnSpc>
              </a:pPr>
              <a:r>
                <a:rPr lang="en-US" altLang="zh-CN" sz="2000" dirty="0">
                  <a:solidFill>
                    <a:srgbClr val="262626"/>
                  </a:solidFill>
                  <a:latin typeface="+mn-lt"/>
                  <a:ea typeface="微软雅黑" pitchFamily="34" charset="-122"/>
                  <a:sym typeface="Arial" pitchFamily="34" charset="0"/>
                </a:rPr>
                <a:t>The modified option-based product, which is actually a combination of the option-based and capital-based products, has advantages of the two products, and is</a:t>
              </a:r>
              <a:r>
                <a:rPr lang="zh-CN" altLang="en-US" sz="2000" dirty="0">
                  <a:solidFill>
                    <a:srgbClr val="262626"/>
                  </a:solidFill>
                  <a:latin typeface="+mn-lt"/>
                  <a:ea typeface="微软雅黑" pitchFamily="34" charset="-122"/>
                  <a:sym typeface="Arial" pitchFamily="34" charset="0"/>
                </a:rPr>
                <a:t> </a:t>
              </a:r>
              <a:r>
                <a:rPr lang="en-US" altLang="zh-CN" sz="2000" b="1" dirty="0">
                  <a:solidFill>
                    <a:srgbClr val="007BC6"/>
                  </a:solidFill>
                  <a:latin typeface="+mn-lt"/>
                  <a:ea typeface="微软雅黑" pitchFamily="34" charset="-122"/>
                  <a:sym typeface="Arial" pitchFamily="34" charset="0"/>
                </a:rPr>
                <a:t>the most profitable choice </a:t>
              </a:r>
              <a:r>
                <a:rPr lang="en-US" altLang="zh-CN" sz="2000" dirty="0">
                  <a:solidFill>
                    <a:srgbClr val="262626"/>
                  </a:solidFill>
                  <a:latin typeface="+mn-lt"/>
                  <a:ea typeface="微软雅黑" pitchFamily="34" charset="-122"/>
                  <a:sym typeface="Arial" pitchFamily="34" charset="0"/>
                </a:rPr>
                <a:t>for your organization.</a:t>
              </a:r>
            </a:p>
          </p:txBody>
        </p:sp>
        <p:sp>
          <p:nvSpPr>
            <p:cNvPr id="4" name="文本框 83">
              <a:extLst>
                <a:ext uri="{FF2B5EF4-FFF2-40B4-BE49-F238E27FC236}">
                  <a16:creationId xmlns:a16="http://schemas.microsoft.com/office/drawing/2014/main" id="{F3F65E6C-1D3E-4369-93D7-E6D04D2E3747}"/>
                </a:ext>
              </a:extLst>
            </p:cNvPr>
            <p:cNvSpPr txBox="1">
              <a:spLocks noChangeArrowheads="1"/>
            </p:cNvSpPr>
            <p:nvPr/>
          </p:nvSpPr>
          <p:spPr bwMode="auto">
            <a:xfrm>
              <a:off x="61610" y="-118659"/>
              <a:ext cx="600700" cy="460099"/>
            </a:xfrm>
            <a:prstGeom prst="rect">
              <a:avLst/>
            </a:prstGeom>
            <a:noFill/>
            <a:ln w="9525">
              <a:noFill/>
              <a:miter lim="800000"/>
              <a:headEnd/>
              <a:tailEnd/>
            </a:ln>
          </p:spPr>
          <p:txBody>
            <a:bodyPr>
              <a:spAutoFit/>
            </a:bodyPr>
            <a:lstStyle/>
            <a:p>
              <a:pPr defTabSz="512763"/>
              <a:r>
                <a:rPr lang="en-US" altLang="zh-CN" sz="2400" b="1" dirty="0">
                  <a:solidFill>
                    <a:srgbClr val="1C2E48"/>
                  </a:solidFill>
                </a:rPr>
                <a:t>Therefore...</a:t>
              </a:r>
              <a:endParaRPr lang="zh-CN" altLang="en-US" sz="2400" b="1" dirty="0">
                <a:solidFill>
                  <a:srgbClr val="1C2E48"/>
                </a:solidFill>
              </a:endParaRPr>
            </a:p>
          </p:txBody>
        </p:sp>
        <p:cxnSp>
          <p:nvCxnSpPr>
            <p:cNvPr id="5" name="直接连接符 120">
              <a:extLst>
                <a:ext uri="{FF2B5EF4-FFF2-40B4-BE49-F238E27FC236}">
                  <a16:creationId xmlns:a16="http://schemas.microsoft.com/office/drawing/2014/main" id="{E7F1E724-1FC2-4D71-B06D-AC791ABFE30E}"/>
                </a:ext>
              </a:extLst>
            </p:cNvPr>
            <p:cNvCxnSpPr>
              <a:cxnSpLocks noChangeShapeType="1"/>
            </p:cNvCxnSpPr>
            <p:nvPr/>
          </p:nvCxnSpPr>
          <p:spPr bwMode="auto">
            <a:xfrm flipH="1">
              <a:off x="31252" y="-34882"/>
              <a:ext cx="1066" cy="292545"/>
            </a:xfrm>
            <a:prstGeom prst="line">
              <a:avLst/>
            </a:prstGeom>
            <a:noFill/>
            <a:ln w="9525">
              <a:solidFill>
                <a:srgbClr val="1C2E48"/>
              </a:solidFill>
              <a:round/>
              <a:headEnd/>
              <a:tailEnd/>
            </a:ln>
          </p:spPr>
        </p:cxnSp>
      </p:grpSp>
      <p:sp>
        <p:nvSpPr>
          <p:cNvPr id="6" name="文本框 32">
            <a:extLst>
              <a:ext uri="{FF2B5EF4-FFF2-40B4-BE49-F238E27FC236}">
                <a16:creationId xmlns:a16="http://schemas.microsoft.com/office/drawing/2014/main" id="{05320F5C-24BC-431E-B5A0-95B927A57A24}"/>
              </a:ext>
            </a:extLst>
          </p:cNvPr>
          <p:cNvSpPr txBox="1">
            <a:spLocks noChangeArrowheads="1"/>
          </p:cNvSpPr>
          <p:nvPr/>
        </p:nvSpPr>
        <p:spPr bwMode="auto">
          <a:xfrm>
            <a:off x="1392238" y="668338"/>
            <a:ext cx="2695575" cy="584200"/>
          </a:xfrm>
          <a:prstGeom prst="rect">
            <a:avLst/>
          </a:prstGeom>
          <a:noFill/>
          <a:ln w="9525">
            <a:noFill/>
            <a:miter lim="800000"/>
            <a:headEnd/>
            <a:tailEnd/>
          </a:ln>
        </p:spPr>
        <p:txBody>
          <a:bodyPr>
            <a:spAutoFit/>
          </a:bodyPr>
          <a:lstStyle/>
          <a:p>
            <a:r>
              <a:rPr lang="en-US" altLang="zh-CN" sz="3200">
                <a:solidFill>
                  <a:srgbClr val="000000"/>
                </a:solidFill>
                <a:sym typeface="宋体" pitchFamily="2" charset="-122"/>
              </a:rPr>
              <a:t>Comparison </a:t>
            </a:r>
            <a:r>
              <a:rPr lang="en-US" altLang="zh-CN" sz="3200">
                <a:solidFill>
                  <a:srgbClr val="000000"/>
                </a:solidFill>
              </a:rPr>
              <a:t> </a:t>
            </a:r>
          </a:p>
        </p:txBody>
      </p:sp>
    </p:spTree>
    <p:extLst>
      <p:ext uri="{BB962C8B-B14F-4D97-AF65-F5344CB8AC3E}">
        <p14:creationId xmlns:p14="http://schemas.microsoft.com/office/powerpoint/2010/main" val="3153220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590" y="17472"/>
            <a:ext cx="66913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4880998" y="2326456"/>
            <a:ext cx="2290621" cy="630938"/>
          </a:xfrm>
          <a:prstGeom prst="rect">
            <a:avLst/>
          </a:prstGeom>
          <a:noFill/>
        </p:spPr>
        <p:txBody>
          <a:bodyPr wrap="none" lIns="121917" tIns="60958" rIns="121917" bIns="60958">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3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Summary</a:t>
            </a:r>
            <a:endParaRPr kumimoji="0" lang="zh-CN" altLang="en-US" sz="3300" b="1" i="0" u="none" strike="noStrike" kern="120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p:txBody>
      </p:sp>
      <p:cxnSp>
        <p:nvCxnSpPr>
          <p:cNvPr id="11" name="直接连接符 10"/>
          <p:cNvCxnSpPr/>
          <p:nvPr/>
        </p:nvCxnSpPr>
        <p:spPr>
          <a:xfrm flipV="1">
            <a:off x="4483976" y="3001833"/>
            <a:ext cx="3071812" cy="2857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2"/>
          <p:cNvGrpSpPr>
            <a:grpSpLocks/>
          </p:cNvGrpSpPr>
          <p:nvPr/>
        </p:nvGrpSpPr>
        <p:grpSpPr bwMode="auto">
          <a:xfrm>
            <a:off x="4267196" y="3278292"/>
            <a:ext cx="1721582" cy="276999"/>
            <a:chOff x="1694389" y="3304767"/>
            <a:chExt cx="1290413" cy="207982"/>
          </a:xfrm>
        </p:grpSpPr>
        <p:sp>
          <p:nvSpPr>
            <p:cNvPr id="14" name="矩形 13"/>
            <p:cNvSpPr/>
            <p:nvPr/>
          </p:nvSpPr>
          <p:spPr>
            <a:xfrm flipH="1">
              <a:off x="1694389" y="3364292"/>
              <a:ext cx="71395" cy="71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15" name="TextBox 14"/>
            <p:cNvSpPr txBox="1"/>
            <p:nvPr/>
          </p:nvSpPr>
          <p:spPr>
            <a:xfrm>
              <a:off x="1766977" y="3304767"/>
              <a:ext cx="1217825" cy="207982"/>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Recommendations</a:t>
              </a:r>
            </a:p>
          </p:txBody>
        </p:sp>
      </p:grpSp>
      <p:grpSp>
        <p:nvGrpSpPr>
          <p:cNvPr id="3" name="组合 15"/>
          <p:cNvGrpSpPr>
            <a:grpSpLocks/>
          </p:cNvGrpSpPr>
          <p:nvPr/>
        </p:nvGrpSpPr>
        <p:grpSpPr bwMode="auto">
          <a:xfrm>
            <a:off x="4267196" y="3827593"/>
            <a:ext cx="2088947" cy="276999"/>
            <a:chOff x="1694389" y="3624894"/>
            <a:chExt cx="1567294" cy="207983"/>
          </a:xfrm>
        </p:grpSpPr>
        <p:sp>
          <p:nvSpPr>
            <p:cNvPr id="17" name="矩形 16"/>
            <p:cNvSpPr/>
            <p:nvPr/>
          </p:nvSpPr>
          <p:spPr>
            <a:xfrm flipH="1">
              <a:off x="1694389" y="3691149"/>
              <a:ext cx="71464" cy="71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18" name="TextBox 17"/>
            <p:cNvSpPr txBox="1"/>
            <p:nvPr/>
          </p:nvSpPr>
          <p:spPr>
            <a:xfrm>
              <a:off x="1766534" y="3624894"/>
              <a:ext cx="1495149" cy="207983"/>
            </a:xfrm>
            <a:prstGeom prst="rect">
              <a:avLst/>
            </a:prstGeom>
            <a:noFill/>
          </p:spPr>
          <p:txBody>
            <a:bodyPr wrap="none">
              <a:spAutoFit/>
            </a:bodyPr>
            <a:lstStyle/>
            <a:p>
              <a:pPr lvl="0" defTabSz="914400">
                <a:defRPr/>
              </a:pPr>
              <a:r>
                <a:rPr lang="en-US" altLang="zh-CN" sz="1200" b="1" dirty="0">
                  <a:solidFill>
                    <a:srgbClr val="000000">
                      <a:lumMod val="65000"/>
                      <a:lumOff val="35000"/>
                    </a:srgbClr>
                  </a:solidFill>
                  <a:latin typeface="微软雅黑" pitchFamily="34" charset="-122"/>
                  <a:ea typeface="微软雅黑" pitchFamily="34" charset="-122"/>
                </a:rPr>
                <a:t>Risks and Uncertainties</a:t>
              </a:r>
            </a:p>
          </p:txBody>
        </p:sp>
      </p:grpSp>
      <p:sp>
        <p:nvSpPr>
          <p:cNvPr id="22" name="TextBox 21"/>
          <p:cNvSpPr txBox="1"/>
          <p:nvPr/>
        </p:nvSpPr>
        <p:spPr>
          <a:xfrm>
            <a:off x="5372100" y="4089400"/>
            <a:ext cx="1223412" cy="1323439"/>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宋体" panose="02010600030101010101" pitchFamily="2" charset="-122"/>
                <a:cs typeface="+mn-cs"/>
              </a:rPr>
              <a:t>05</a:t>
            </a:r>
            <a:endParaRPr kumimoji="0" lang="zh-CN" altLang="en-US" sz="8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79469687"/>
      </p:ext>
    </p:extLst>
  </p:cSld>
  <p:clrMapOvr>
    <a:masterClrMapping/>
  </p:clrMapOvr>
  <p:transition spd="slow" advClick="0" advTm="5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2">
            <a:extLst>
              <a:ext uri="{FF2B5EF4-FFF2-40B4-BE49-F238E27FC236}">
                <a16:creationId xmlns:a16="http://schemas.microsoft.com/office/drawing/2014/main" id="{0840BDAA-58CB-4897-AD2C-8F87EEA91FCF}"/>
              </a:ext>
            </a:extLst>
          </p:cNvPr>
          <p:cNvSpPr txBox="1">
            <a:spLocks noChangeArrowheads="1"/>
          </p:cNvSpPr>
          <p:nvPr/>
        </p:nvSpPr>
        <p:spPr bwMode="auto">
          <a:xfrm>
            <a:off x="1392238" y="404813"/>
            <a:ext cx="3559175" cy="585787"/>
          </a:xfrm>
          <a:prstGeom prst="rect">
            <a:avLst/>
          </a:prstGeom>
          <a:noFill/>
          <a:ln w="9525">
            <a:noFill/>
            <a:miter lim="800000"/>
            <a:headEnd/>
            <a:tailEnd/>
          </a:ln>
        </p:spPr>
        <p:txBody>
          <a:bodyPr>
            <a:spAutoFit/>
          </a:bodyPr>
          <a:lstStyle/>
          <a:p>
            <a:pPr eaLnBrk="1" hangingPunct="1">
              <a:buFont typeface="Arial" pitchFamily="34" charset="0"/>
              <a:buNone/>
            </a:pPr>
            <a:r>
              <a:rPr lang="en-US" altLang="zh-CN" sz="3200" dirty="0">
                <a:solidFill>
                  <a:srgbClr val="000000"/>
                </a:solidFill>
              </a:rPr>
              <a:t>Recommendations</a:t>
            </a:r>
          </a:p>
        </p:txBody>
      </p:sp>
      <p:grpSp>
        <p:nvGrpSpPr>
          <p:cNvPr id="3" name="组合 16">
            <a:extLst>
              <a:ext uri="{FF2B5EF4-FFF2-40B4-BE49-F238E27FC236}">
                <a16:creationId xmlns:a16="http://schemas.microsoft.com/office/drawing/2014/main" id="{24109AD8-51CA-454F-8CFC-39F2B5EF6286}"/>
              </a:ext>
            </a:extLst>
          </p:cNvPr>
          <p:cNvGrpSpPr>
            <a:grpSpLocks/>
          </p:cNvGrpSpPr>
          <p:nvPr/>
        </p:nvGrpSpPr>
        <p:grpSpPr bwMode="auto">
          <a:xfrm>
            <a:off x="1411288" y="2925763"/>
            <a:ext cx="9956800" cy="1878012"/>
            <a:chOff x="0" y="-54153"/>
            <a:chExt cx="3052443" cy="1878441"/>
          </a:xfrm>
        </p:grpSpPr>
        <p:sp>
          <p:nvSpPr>
            <p:cNvPr id="4" name="矩形 13">
              <a:extLst>
                <a:ext uri="{FF2B5EF4-FFF2-40B4-BE49-F238E27FC236}">
                  <a16:creationId xmlns:a16="http://schemas.microsoft.com/office/drawing/2014/main" id="{15961E4A-0B76-4163-8700-2B98E8661806}"/>
                </a:ext>
              </a:extLst>
            </p:cNvPr>
            <p:cNvSpPr>
              <a:spLocks noChangeArrowheads="1"/>
            </p:cNvSpPr>
            <p:nvPr/>
          </p:nvSpPr>
          <p:spPr bwMode="auto">
            <a:xfrm>
              <a:off x="6083" y="346232"/>
              <a:ext cx="3046360" cy="1478056"/>
            </a:xfrm>
            <a:prstGeom prst="rect">
              <a:avLst/>
            </a:prstGeom>
            <a:noFill/>
            <a:ln w="9525">
              <a:noFill/>
              <a:miter lim="800000"/>
              <a:headEnd/>
              <a:tailEnd/>
            </a:ln>
          </p:spPr>
          <p:txBody>
            <a:bodyPr>
              <a:spAutoFit/>
            </a:bodyPr>
            <a:lstStyle/>
            <a:p>
              <a:pPr defTabSz="684213">
                <a:lnSpc>
                  <a:spcPct val="125000"/>
                </a:lnSpc>
                <a:buFont typeface="Arial" pitchFamily="34" charset="0"/>
                <a:buNone/>
              </a:pPr>
              <a:r>
                <a:rPr lang="zh-CN" altLang="en-US" dirty="0"/>
                <a:t>        </a:t>
              </a:r>
              <a:r>
                <a:rPr lang="en-US" altLang="zh-CN" dirty="0"/>
                <a:t>If you want to maximize the average payout to investors of these products, use the option-based product and set the strike price to be 0.96 is the best choice. The gap between actual stock yield rate and guarantee rate can be filled up by capital. The product fee is 14.40% and average payout to investors is 133.01%.</a:t>
              </a:r>
              <a:endParaRPr lang="zh-CN" altLang="zh-CN" dirty="0"/>
            </a:p>
          </p:txBody>
        </p:sp>
        <p:sp>
          <p:nvSpPr>
            <p:cNvPr id="5" name="文本框 83">
              <a:extLst>
                <a:ext uri="{FF2B5EF4-FFF2-40B4-BE49-F238E27FC236}">
                  <a16:creationId xmlns:a16="http://schemas.microsoft.com/office/drawing/2014/main" id="{5EB576F3-63C3-4066-ABF5-7F4C3D4A73A2}"/>
                </a:ext>
              </a:extLst>
            </p:cNvPr>
            <p:cNvSpPr txBox="1">
              <a:spLocks noChangeArrowheads="1"/>
            </p:cNvSpPr>
            <p:nvPr/>
          </p:nvSpPr>
          <p:spPr bwMode="auto">
            <a:xfrm>
              <a:off x="0" y="-54153"/>
              <a:ext cx="566805" cy="461892"/>
            </a:xfrm>
            <a:prstGeom prst="rect">
              <a:avLst/>
            </a:prstGeom>
            <a:noFill/>
            <a:ln w="9525">
              <a:noFill/>
              <a:miter lim="800000"/>
              <a:headEnd/>
              <a:tailEnd/>
            </a:ln>
          </p:spPr>
          <p:txBody>
            <a:bodyPr wrap="none">
              <a:spAutoFit/>
            </a:bodyPr>
            <a:lstStyle/>
            <a:p>
              <a:pPr defTabSz="512763" eaLnBrk="1" hangingPunct="1">
                <a:buFont typeface="Arial" pitchFamily="34" charset="0"/>
                <a:buNone/>
              </a:pPr>
              <a:r>
                <a:rPr lang="en-US" altLang="zh-CN" sz="2400" b="1">
                  <a:solidFill>
                    <a:srgbClr val="007BC6"/>
                  </a:solidFill>
                </a:rPr>
                <a:t>Best</a:t>
              </a:r>
              <a:r>
                <a:rPr lang="zh-CN" altLang="en-US" sz="2400" b="1">
                  <a:solidFill>
                    <a:srgbClr val="007BC6"/>
                  </a:solidFill>
                </a:rPr>
                <a:t> </a:t>
              </a:r>
              <a:r>
                <a:rPr lang="en-US" altLang="zh-CN" sz="2400" b="1">
                  <a:solidFill>
                    <a:srgbClr val="007BC6"/>
                  </a:solidFill>
                </a:rPr>
                <a:t>Product</a:t>
              </a:r>
              <a:endParaRPr lang="zh-CN" altLang="en-US" sz="2400" b="1">
                <a:solidFill>
                  <a:srgbClr val="007BC6"/>
                </a:solidFill>
              </a:endParaRPr>
            </a:p>
          </p:txBody>
        </p:sp>
      </p:grpSp>
      <p:grpSp>
        <p:nvGrpSpPr>
          <p:cNvPr id="6" name="组合 21">
            <a:extLst>
              <a:ext uri="{FF2B5EF4-FFF2-40B4-BE49-F238E27FC236}">
                <a16:creationId xmlns:a16="http://schemas.microsoft.com/office/drawing/2014/main" id="{B26F9936-4079-4222-B5AF-D1D30458DCE2}"/>
              </a:ext>
            </a:extLst>
          </p:cNvPr>
          <p:cNvGrpSpPr>
            <a:grpSpLocks/>
          </p:cNvGrpSpPr>
          <p:nvPr/>
        </p:nvGrpSpPr>
        <p:grpSpPr bwMode="auto">
          <a:xfrm>
            <a:off x="1392238" y="1277938"/>
            <a:ext cx="9975850" cy="1541462"/>
            <a:chOff x="6385" y="-26851"/>
            <a:chExt cx="3046360" cy="1540346"/>
          </a:xfrm>
        </p:grpSpPr>
        <p:sp>
          <p:nvSpPr>
            <p:cNvPr id="7" name="矩形 13">
              <a:extLst>
                <a:ext uri="{FF2B5EF4-FFF2-40B4-BE49-F238E27FC236}">
                  <a16:creationId xmlns:a16="http://schemas.microsoft.com/office/drawing/2014/main" id="{AFE585A2-CC8A-4782-AC30-3300A29F3C7C}"/>
                </a:ext>
              </a:extLst>
            </p:cNvPr>
            <p:cNvSpPr>
              <a:spLocks noChangeArrowheads="1"/>
            </p:cNvSpPr>
            <p:nvPr/>
          </p:nvSpPr>
          <p:spPr bwMode="auto">
            <a:xfrm>
              <a:off x="6385" y="409225"/>
              <a:ext cx="3046360" cy="1104270"/>
            </a:xfrm>
            <a:prstGeom prst="rect">
              <a:avLst/>
            </a:prstGeom>
            <a:noFill/>
            <a:ln w="9525">
              <a:noFill/>
              <a:miter lim="800000"/>
              <a:headEnd/>
              <a:tailEnd/>
            </a:ln>
          </p:spPr>
          <p:txBody>
            <a:bodyPr>
              <a:spAutoFit/>
            </a:bodyPr>
            <a:lstStyle/>
            <a:p>
              <a:pPr defTabSz="684213">
                <a:lnSpc>
                  <a:spcPct val="125000"/>
                </a:lnSpc>
                <a:buFont typeface="Arial" pitchFamily="34" charset="0"/>
                <a:buNone/>
              </a:pPr>
              <a:r>
                <a:rPr lang="zh-CN" altLang="en-US" dirty="0"/>
                <a:t>        </a:t>
              </a:r>
              <a:r>
                <a:rPr lang="en-US" altLang="zh-CN" dirty="0"/>
                <a:t>If any product uses capitals when necessary, the capital should be invested in the portfolio consists of 11.40% equity, 88.08% bond and 0.52% bill, with average yield rate being 17.92095%, to ensure that the volatility of return is low enough and the average return rates is as high as possible.</a:t>
              </a:r>
              <a:endParaRPr lang="zh-CN" altLang="zh-CN" dirty="0"/>
            </a:p>
          </p:txBody>
        </p:sp>
        <p:sp>
          <p:nvSpPr>
            <p:cNvPr id="8" name="文本框 83">
              <a:extLst>
                <a:ext uri="{FF2B5EF4-FFF2-40B4-BE49-F238E27FC236}">
                  <a16:creationId xmlns:a16="http://schemas.microsoft.com/office/drawing/2014/main" id="{F9CB4059-FA6A-4413-BEAB-7543520EFBBD}"/>
                </a:ext>
              </a:extLst>
            </p:cNvPr>
            <p:cNvSpPr txBox="1">
              <a:spLocks noChangeArrowheads="1"/>
            </p:cNvSpPr>
            <p:nvPr/>
          </p:nvSpPr>
          <p:spPr bwMode="auto">
            <a:xfrm>
              <a:off x="6385" y="-26851"/>
              <a:ext cx="843928" cy="461180"/>
            </a:xfrm>
            <a:prstGeom prst="rect">
              <a:avLst/>
            </a:prstGeom>
            <a:noFill/>
            <a:ln w="9525">
              <a:noFill/>
              <a:miter lim="800000"/>
              <a:headEnd/>
              <a:tailEnd/>
            </a:ln>
          </p:spPr>
          <p:txBody>
            <a:bodyPr wrap="none">
              <a:spAutoFit/>
            </a:bodyPr>
            <a:lstStyle/>
            <a:p>
              <a:pPr defTabSz="512763" eaLnBrk="1" hangingPunct="1">
                <a:buFont typeface="Arial" pitchFamily="34" charset="0"/>
                <a:buNone/>
              </a:pPr>
              <a:r>
                <a:rPr lang="en-US" altLang="zh-CN" sz="2400" b="1" dirty="0">
                  <a:solidFill>
                    <a:srgbClr val="1C2E48"/>
                  </a:solidFill>
                </a:rPr>
                <a:t>Investment</a:t>
              </a:r>
              <a:r>
                <a:rPr lang="zh-CN" altLang="en-US" sz="2400" b="1" dirty="0">
                  <a:solidFill>
                    <a:srgbClr val="1C2E48"/>
                  </a:solidFill>
                </a:rPr>
                <a:t> </a:t>
              </a:r>
              <a:r>
                <a:rPr lang="en-US" altLang="zh-CN" sz="2400" b="1" dirty="0">
                  <a:solidFill>
                    <a:srgbClr val="1C2E48"/>
                  </a:solidFill>
                </a:rPr>
                <a:t>strategy</a:t>
              </a:r>
              <a:endParaRPr lang="zh-CN" altLang="en-US" sz="2400" b="1" dirty="0">
                <a:solidFill>
                  <a:srgbClr val="1C2E48"/>
                </a:solidFill>
              </a:endParaRPr>
            </a:p>
          </p:txBody>
        </p:sp>
      </p:grpSp>
      <p:grpSp>
        <p:nvGrpSpPr>
          <p:cNvPr id="9" name="组合 28">
            <a:extLst>
              <a:ext uri="{FF2B5EF4-FFF2-40B4-BE49-F238E27FC236}">
                <a16:creationId xmlns:a16="http://schemas.microsoft.com/office/drawing/2014/main" id="{28AB0162-75B7-4055-B717-6A7735784F18}"/>
              </a:ext>
            </a:extLst>
          </p:cNvPr>
          <p:cNvGrpSpPr>
            <a:grpSpLocks/>
          </p:cNvGrpSpPr>
          <p:nvPr/>
        </p:nvGrpSpPr>
        <p:grpSpPr bwMode="auto">
          <a:xfrm>
            <a:off x="1411288" y="4857750"/>
            <a:ext cx="9937750" cy="1570038"/>
            <a:chOff x="0" y="-231984"/>
            <a:chExt cx="3046360" cy="1571205"/>
          </a:xfrm>
        </p:grpSpPr>
        <p:sp>
          <p:nvSpPr>
            <p:cNvPr id="10" name="矩形 13">
              <a:extLst>
                <a:ext uri="{FF2B5EF4-FFF2-40B4-BE49-F238E27FC236}">
                  <a16:creationId xmlns:a16="http://schemas.microsoft.com/office/drawing/2014/main" id="{2BE7D6A1-2B78-47C6-B6CE-D72939EA71F7}"/>
                </a:ext>
              </a:extLst>
            </p:cNvPr>
            <p:cNvSpPr>
              <a:spLocks noChangeArrowheads="1"/>
            </p:cNvSpPr>
            <p:nvPr/>
          </p:nvSpPr>
          <p:spPr bwMode="auto">
            <a:xfrm>
              <a:off x="0" y="207586"/>
              <a:ext cx="3046360" cy="1131635"/>
            </a:xfrm>
            <a:prstGeom prst="rect">
              <a:avLst/>
            </a:prstGeom>
            <a:noFill/>
            <a:ln w="9525">
              <a:noFill/>
              <a:miter lim="800000"/>
              <a:headEnd/>
              <a:tailEnd/>
            </a:ln>
          </p:spPr>
          <p:txBody>
            <a:bodyPr>
              <a:spAutoFit/>
            </a:bodyPr>
            <a:lstStyle/>
            <a:p>
              <a:pPr defTabSz="684213">
                <a:lnSpc>
                  <a:spcPct val="125000"/>
                </a:lnSpc>
                <a:buFont typeface="Arial" pitchFamily="34" charset="0"/>
                <a:buNone/>
              </a:pPr>
              <a:r>
                <a:rPr lang="zh-CN" altLang="en-US" dirty="0"/>
                <a:t>        </a:t>
              </a:r>
              <a:r>
                <a:rPr lang="en-US" altLang="zh-CN" dirty="0"/>
                <a:t>If you want to further improve the product, you may need to consider other ways to reduce product fees, such as cutting down the cost of capital use or finding other financing methods with lower cost. </a:t>
              </a:r>
              <a:endParaRPr lang="zh-CN" altLang="zh-CN" dirty="0"/>
            </a:p>
          </p:txBody>
        </p:sp>
        <p:sp>
          <p:nvSpPr>
            <p:cNvPr id="11" name="文本框 83">
              <a:extLst>
                <a:ext uri="{FF2B5EF4-FFF2-40B4-BE49-F238E27FC236}">
                  <a16:creationId xmlns:a16="http://schemas.microsoft.com/office/drawing/2014/main" id="{5E059981-A5AC-4601-9DBD-05EBEFC88AB2}"/>
                </a:ext>
              </a:extLst>
            </p:cNvPr>
            <p:cNvSpPr txBox="1">
              <a:spLocks noChangeArrowheads="1"/>
            </p:cNvSpPr>
            <p:nvPr/>
          </p:nvSpPr>
          <p:spPr bwMode="auto">
            <a:xfrm>
              <a:off x="24" y="-231984"/>
              <a:ext cx="962662" cy="461892"/>
            </a:xfrm>
            <a:prstGeom prst="rect">
              <a:avLst/>
            </a:prstGeom>
            <a:noFill/>
            <a:ln w="9525">
              <a:noFill/>
              <a:miter lim="800000"/>
              <a:headEnd/>
              <a:tailEnd/>
            </a:ln>
          </p:spPr>
          <p:txBody>
            <a:bodyPr wrap="none">
              <a:spAutoFit/>
            </a:bodyPr>
            <a:lstStyle/>
            <a:p>
              <a:pPr defTabSz="512763" eaLnBrk="1" hangingPunct="1">
                <a:buFont typeface="Arial" pitchFamily="34" charset="0"/>
                <a:buNone/>
              </a:pPr>
              <a:r>
                <a:rPr lang="en-US" altLang="zh-CN" sz="2400" b="1"/>
                <a:t>Further Improvement</a:t>
              </a:r>
              <a:endParaRPr lang="zh-CN" altLang="en-US" sz="2400" b="1">
                <a:solidFill>
                  <a:srgbClr val="2C3441"/>
                </a:solidFill>
              </a:endParaRPr>
            </a:p>
          </p:txBody>
        </p:sp>
      </p:grpSp>
    </p:spTree>
    <p:extLst>
      <p:ext uri="{BB962C8B-B14F-4D97-AF65-F5344CB8AC3E}">
        <p14:creationId xmlns:p14="http://schemas.microsoft.com/office/powerpoint/2010/main" val="4002805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2">
            <a:extLst>
              <a:ext uri="{FF2B5EF4-FFF2-40B4-BE49-F238E27FC236}">
                <a16:creationId xmlns:a16="http://schemas.microsoft.com/office/drawing/2014/main" id="{C1822FC8-3186-4C8E-8723-E0298CB7C85A}"/>
              </a:ext>
            </a:extLst>
          </p:cNvPr>
          <p:cNvSpPr txBox="1">
            <a:spLocks noChangeArrowheads="1"/>
          </p:cNvSpPr>
          <p:nvPr/>
        </p:nvSpPr>
        <p:spPr bwMode="auto">
          <a:xfrm>
            <a:off x="1392238" y="668338"/>
            <a:ext cx="4148137" cy="584200"/>
          </a:xfrm>
          <a:prstGeom prst="rect">
            <a:avLst/>
          </a:prstGeom>
          <a:noFill/>
          <a:ln w="9525">
            <a:noFill/>
            <a:miter lim="800000"/>
            <a:headEnd/>
            <a:tailEnd/>
          </a:ln>
        </p:spPr>
        <p:txBody>
          <a:bodyPr wrap="none">
            <a:spAutoFit/>
          </a:bodyPr>
          <a:lstStyle/>
          <a:p>
            <a:pPr>
              <a:buFont typeface="Arial" pitchFamily="34" charset="0"/>
              <a:buNone/>
            </a:pPr>
            <a:r>
              <a:rPr lang="en-US" altLang="zh-CN" sz="3200" dirty="0"/>
              <a:t>Risks and Uncertainties</a:t>
            </a:r>
          </a:p>
        </p:txBody>
      </p:sp>
      <p:sp>
        <p:nvSpPr>
          <p:cNvPr id="3" name="椭圆 1">
            <a:extLst>
              <a:ext uri="{FF2B5EF4-FFF2-40B4-BE49-F238E27FC236}">
                <a16:creationId xmlns:a16="http://schemas.microsoft.com/office/drawing/2014/main" id="{DBC83D6E-7387-4D97-8A72-D9A7F32918F2}"/>
              </a:ext>
            </a:extLst>
          </p:cNvPr>
          <p:cNvSpPr>
            <a:spLocks noChangeArrowheads="1"/>
          </p:cNvSpPr>
          <p:nvPr/>
        </p:nvSpPr>
        <p:spPr bwMode="auto">
          <a:xfrm>
            <a:off x="8375650" y="766763"/>
            <a:ext cx="2763838" cy="2763837"/>
          </a:xfrm>
          <a:prstGeom prst="ellipse">
            <a:avLst/>
          </a:prstGeom>
          <a:noFill/>
          <a:ln w="38100">
            <a:solidFill>
              <a:srgbClr val="1C2E48"/>
            </a:solidFill>
            <a:round/>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4" name="椭圆 2">
            <a:extLst>
              <a:ext uri="{FF2B5EF4-FFF2-40B4-BE49-F238E27FC236}">
                <a16:creationId xmlns:a16="http://schemas.microsoft.com/office/drawing/2014/main" id="{170EE31D-2009-4B13-B68B-8CF012442F86}"/>
              </a:ext>
            </a:extLst>
          </p:cNvPr>
          <p:cNvSpPr>
            <a:spLocks noChangeArrowheads="1"/>
          </p:cNvSpPr>
          <p:nvPr/>
        </p:nvSpPr>
        <p:spPr bwMode="auto">
          <a:xfrm>
            <a:off x="8096250" y="2370138"/>
            <a:ext cx="1014413" cy="1012825"/>
          </a:xfrm>
          <a:prstGeom prst="ellipse">
            <a:avLst/>
          </a:prstGeom>
          <a:solidFill>
            <a:srgbClr val="1C2E48"/>
          </a:solidFill>
          <a:ln w="9525">
            <a:noFill/>
            <a:round/>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5" name="椭圆 11">
            <a:extLst>
              <a:ext uri="{FF2B5EF4-FFF2-40B4-BE49-F238E27FC236}">
                <a16:creationId xmlns:a16="http://schemas.microsoft.com/office/drawing/2014/main" id="{B63E9B31-32A2-4FB9-AC18-F8A7706735E2}"/>
              </a:ext>
            </a:extLst>
          </p:cNvPr>
          <p:cNvSpPr>
            <a:spLocks noChangeArrowheads="1"/>
          </p:cNvSpPr>
          <p:nvPr/>
        </p:nvSpPr>
        <p:spPr bwMode="auto">
          <a:xfrm>
            <a:off x="9110663" y="260350"/>
            <a:ext cx="1014412" cy="1012825"/>
          </a:xfrm>
          <a:prstGeom prst="ellipse">
            <a:avLst/>
          </a:prstGeom>
          <a:solidFill>
            <a:srgbClr val="2194B3"/>
          </a:solidFill>
          <a:ln w="9525">
            <a:noFill/>
            <a:round/>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6" name="椭圆 12">
            <a:extLst>
              <a:ext uri="{FF2B5EF4-FFF2-40B4-BE49-F238E27FC236}">
                <a16:creationId xmlns:a16="http://schemas.microsoft.com/office/drawing/2014/main" id="{96E1A8FB-A4A0-4C73-9824-6D3529B0C27C}"/>
              </a:ext>
            </a:extLst>
          </p:cNvPr>
          <p:cNvSpPr>
            <a:spLocks noChangeArrowheads="1"/>
          </p:cNvSpPr>
          <p:nvPr/>
        </p:nvSpPr>
        <p:spPr bwMode="auto">
          <a:xfrm>
            <a:off x="10631488" y="1951038"/>
            <a:ext cx="1014412" cy="1014412"/>
          </a:xfrm>
          <a:prstGeom prst="ellipse">
            <a:avLst/>
          </a:prstGeom>
          <a:solidFill>
            <a:srgbClr val="2C3441"/>
          </a:solidFill>
          <a:ln w="9525">
            <a:noFill/>
            <a:round/>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7" name="Freeform 116">
            <a:extLst>
              <a:ext uri="{FF2B5EF4-FFF2-40B4-BE49-F238E27FC236}">
                <a16:creationId xmlns:a16="http://schemas.microsoft.com/office/drawing/2014/main" id="{8B909872-415A-454E-AD2C-5CE4A6B8401E}"/>
              </a:ext>
            </a:extLst>
          </p:cNvPr>
          <p:cNvSpPr>
            <a:spLocks noEditPoints="1"/>
          </p:cNvSpPr>
          <p:nvPr/>
        </p:nvSpPr>
        <p:spPr bwMode="auto">
          <a:xfrm>
            <a:off x="8324850" y="2716213"/>
            <a:ext cx="557213" cy="322262"/>
          </a:xfrm>
          <a:custGeom>
            <a:avLst/>
            <a:gdLst>
              <a:gd name="T0" fmla="*/ 2147483646 w 272"/>
              <a:gd name="T1" fmla="*/ 2147483646 h 158"/>
              <a:gd name="T2" fmla="*/ 2147483646 w 272"/>
              <a:gd name="T3" fmla="*/ 2147483646 h 158"/>
              <a:gd name="T4" fmla="*/ 2147483646 w 272"/>
              <a:gd name="T5" fmla="*/ 2147483646 h 158"/>
              <a:gd name="T6" fmla="*/ 2147483646 w 272"/>
              <a:gd name="T7" fmla="*/ 2147483646 h 158"/>
              <a:gd name="T8" fmla="*/ 2147483646 w 272"/>
              <a:gd name="T9" fmla="*/ 2147483646 h 158"/>
              <a:gd name="T10" fmla="*/ 2147483646 w 272"/>
              <a:gd name="T11" fmla="*/ 2147483646 h 158"/>
              <a:gd name="T12" fmla="*/ 2147483646 w 272"/>
              <a:gd name="T13" fmla="*/ 2147483646 h 158"/>
              <a:gd name="T14" fmla="*/ 2147483646 w 272"/>
              <a:gd name="T15" fmla="*/ 2147483646 h 158"/>
              <a:gd name="T16" fmla="*/ 2147483646 w 272"/>
              <a:gd name="T17" fmla="*/ 2147483646 h 158"/>
              <a:gd name="T18" fmla="*/ 2147483646 w 272"/>
              <a:gd name="T19" fmla="*/ 2147483646 h 158"/>
              <a:gd name="T20" fmla="*/ 2147483646 w 272"/>
              <a:gd name="T21" fmla="*/ 2147483646 h 158"/>
              <a:gd name="T22" fmla="*/ 2147483646 w 272"/>
              <a:gd name="T23" fmla="*/ 2147483646 h 158"/>
              <a:gd name="T24" fmla="*/ 2147483646 w 272"/>
              <a:gd name="T25" fmla="*/ 2147483646 h 158"/>
              <a:gd name="T26" fmla="*/ 2147483646 w 272"/>
              <a:gd name="T27" fmla="*/ 2147483646 h 158"/>
              <a:gd name="T28" fmla="*/ 2147483646 w 272"/>
              <a:gd name="T29" fmla="*/ 2147483646 h 158"/>
              <a:gd name="T30" fmla="*/ 2147483646 w 272"/>
              <a:gd name="T31" fmla="*/ 2147483646 h 158"/>
              <a:gd name="T32" fmla="*/ 2147483646 w 272"/>
              <a:gd name="T33" fmla="*/ 2147483646 h 158"/>
              <a:gd name="T34" fmla="*/ 2147483646 w 272"/>
              <a:gd name="T35" fmla="*/ 2147483646 h 158"/>
              <a:gd name="T36" fmla="*/ 2147483646 w 272"/>
              <a:gd name="T37" fmla="*/ 2147483646 h 158"/>
              <a:gd name="T38" fmla="*/ 2147483646 w 272"/>
              <a:gd name="T39" fmla="*/ 2147483646 h 158"/>
              <a:gd name="T40" fmla="*/ 2147483646 w 272"/>
              <a:gd name="T41" fmla="*/ 2147483646 h 158"/>
              <a:gd name="T42" fmla="*/ 2147483646 w 272"/>
              <a:gd name="T43" fmla="*/ 2147483646 h 158"/>
              <a:gd name="T44" fmla="*/ 2147483646 w 272"/>
              <a:gd name="T45" fmla="*/ 2147483646 h 158"/>
              <a:gd name="T46" fmla="*/ 2147483646 w 272"/>
              <a:gd name="T47" fmla="*/ 2147483646 h 158"/>
              <a:gd name="T48" fmla="*/ 2147483646 w 272"/>
              <a:gd name="T49" fmla="*/ 2147483646 h 158"/>
              <a:gd name="T50" fmla="*/ 2147483646 w 272"/>
              <a:gd name="T51" fmla="*/ 2147483646 h 158"/>
              <a:gd name="T52" fmla="*/ 2147483646 w 272"/>
              <a:gd name="T53" fmla="*/ 2147483646 h 158"/>
              <a:gd name="T54" fmla="*/ 2147483646 w 272"/>
              <a:gd name="T55" fmla="*/ 2147483646 h 158"/>
              <a:gd name="T56" fmla="*/ 2147483646 w 272"/>
              <a:gd name="T57" fmla="*/ 2147483646 h 158"/>
              <a:gd name="T58" fmla="*/ 2147483646 w 272"/>
              <a:gd name="T59" fmla="*/ 2147483646 h 158"/>
              <a:gd name="T60" fmla="*/ 2147483646 w 272"/>
              <a:gd name="T61" fmla="*/ 2147483646 h 158"/>
              <a:gd name="T62" fmla="*/ 2147483646 w 272"/>
              <a:gd name="T63" fmla="*/ 2147483646 h 158"/>
              <a:gd name="T64" fmla="*/ 2147483646 w 272"/>
              <a:gd name="T65" fmla="*/ 2147483646 h 158"/>
              <a:gd name="T66" fmla="*/ 2147483646 w 272"/>
              <a:gd name="T67" fmla="*/ 2147483646 h 158"/>
              <a:gd name="T68" fmla="*/ 2147483646 w 272"/>
              <a:gd name="T69" fmla="*/ 2147483646 h 158"/>
              <a:gd name="T70" fmla="*/ 2147483646 w 272"/>
              <a:gd name="T71" fmla="*/ 2147483646 h 158"/>
              <a:gd name="T72" fmla="*/ 2147483646 w 272"/>
              <a:gd name="T73" fmla="*/ 2147483646 h 158"/>
              <a:gd name="T74" fmla="*/ 2147483646 w 272"/>
              <a:gd name="T75" fmla="*/ 2147483646 h 158"/>
              <a:gd name="T76" fmla="*/ 2147483646 w 272"/>
              <a:gd name="T77" fmla="*/ 2147483646 h 158"/>
              <a:gd name="T78" fmla="*/ 2147483646 w 272"/>
              <a:gd name="T79" fmla="*/ 0 h 158"/>
              <a:gd name="T80" fmla="*/ 2147483646 w 272"/>
              <a:gd name="T81" fmla="*/ 2147483646 h 158"/>
              <a:gd name="T82" fmla="*/ 2147483646 w 272"/>
              <a:gd name="T83" fmla="*/ 2147483646 h 158"/>
              <a:gd name="T84" fmla="*/ 2147483646 w 272"/>
              <a:gd name="T85" fmla="*/ 2147483646 h 158"/>
              <a:gd name="T86" fmla="*/ 2147483646 w 272"/>
              <a:gd name="T87" fmla="*/ 2147483646 h 158"/>
              <a:gd name="T88" fmla="*/ 2147483646 w 272"/>
              <a:gd name="T89" fmla="*/ 2147483646 h 158"/>
              <a:gd name="T90" fmla="*/ 2147483646 w 272"/>
              <a:gd name="T91" fmla="*/ 2147483646 h 158"/>
              <a:gd name="T92" fmla="*/ 2147483646 w 272"/>
              <a:gd name="T93" fmla="*/ 2147483646 h 158"/>
              <a:gd name="T94" fmla="*/ 2147483646 w 272"/>
              <a:gd name="T95" fmla="*/ 2147483646 h 158"/>
              <a:gd name="T96" fmla="*/ 2147483646 w 272"/>
              <a:gd name="T97" fmla="*/ 2147483646 h 158"/>
              <a:gd name="T98" fmla="*/ 2147483646 w 272"/>
              <a:gd name="T99" fmla="*/ 2147483646 h 158"/>
              <a:gd name="T100" fmla="*/ 2147483646 w 272"/>
              <a:gd name="T101" fmla="*/ 2147483646 h 158"/>
              <a:gd name="T102" fmla="*/ 2147483646 w 272"/>
              <a:gd name="T103" fmla="*/ 2147483646 h 158"/>
              <a:gd name="T104" fmla="*/ 2147483646 w 272"/>
              <a:gd name="T105" fmla="*/ 2147483646 h 158"/>
              <a:gd name="T106" fmla="*/ 2147483646 w 272"/>
              <a:gd name="T107" fmla="*/ 2147483646 h 158"/>
              <a:gd name="T108" fmla="*/ 2147483646 w 272"/>
              <a:gd name="T109" fmla="*/ 2147483646 h 158"/>
              <a:gd name="T110" fmla="*/ 2147483646 w 272"/>
              <a:gd name="T111" fmla="*/ 2147483646 h 158"/>
              <a:gd name="T112" fmla="*/ 2147483646 w 272"/>
              <a:gd name="T113" fmla="*/ 2147483646 h 158"/>
              <a:gd name="T114" fmla="*/ 2147483646 w 272"/>
              <a:gd name="T115" fmla="*/ 2147483646 h 158"/>
              <a:gd name="T116" fmla="*/ 2147483646 w 272"/>
              <a:gd name="T117" fmla="*/ 2147483646 h 1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2" h="158">
                <a:moveTo>
                  <a:pt x="238" y="36"/>
                </a:moveTo>
                <a:lnTo>
                  <a:pt x="238" y="36"/>
                </a:lnTo>
                <a:lnTo>
                  <a:pt x="246" y="40"/>
                </a:lnTo>
                <a:lnTo>
                  <a:pt x="252" y="44"/>
                </a:lnTo>
                <a:lnTo>
                  <a:pt x="258" y="50"/>
                </a:lnTo>
                <a:lnTo>
                  <a:pt x="262" y="58"/>
                </a:lnTo>
                <a:lnTo>
                  <a:pt x="266" y="66"/>
                </a:lnTo>
                <a:lnTo>
                  <a:pt x="270" y="76"/>
                </a:lnTo>
                <a:lnTo>
                  <a:pt x="272" y="86"/>
                </a:lnTo>
                <a:lnTo>
                  <a:pt x="272" y="96"/>
                </a:lnTo>
                <a:lnTo>
                  <a:pt x="272" y="110"/>
                </a:lnTo>
                <a:lnTo>
                  <a:pt x="268" y="122"/>
                </a:lnTo>
                <a:lnTo>
                  <a:pt x="242" y="126"/>
                </a:lnTo>
                <a:lnTo>
                  <a:pt x="214" y="126"/>
                </a:lnTo>
                <a:lnTo>
                  <a:pt x="214" y="120"/>
                </a:lnTo>
                <a:lnTo>
                  <a:pt x="212" y="100"/>
                </a:lnTo>
                <a:lnTo>
                  <a:pt x="216" y="102"/>
                </a:lnTo>
                <a:lnTo>
                  <a:pt x="220" y="104"/>
                </a:lnTo>
                <a:lnTo>
                  <a:pt x="220" y="108"/>
                </a:lnTo>
                <a:lnTo>
                  <a:pt x="226" y="108"/>
                </a:lnTo>
                <a:lnTo>
                  <a:pt x="226" y="104"/>
                </a:lnTo>
                <a:lnTo>
                  <a:pt x="232" y="102"/>
                </a:lnTo>
                <a:lnTo>
                  <a:pt x="234" y="100"/>
                </a:lnTo>
                <a:lnTo>
                  <a:pt x="238" y="96"/>
                </a:lnTo>
                <a:lnTo>
                  <a:pt x="238" y="90"/>
                </a:lnTo>
                <a:lnTo>
                  <a:pt x="236" y="84"/>
                </a:lnTo>
                <a:lnTo>
                  <a:pt x="234" y="80"/>
                </a:lnTo>
                <a:lnTo>
                  <a:pt x="228" y="74"/>
                </a:lnTo>
                <a:lnTo>
                  <a:pt x="222" y="70"/>
                </a:lnTo>
                <a:lnTo>
                  <a:pt x="220" y="66"/>
                </a:lnTo>
                <a:lnTo>
                  <a:pt x="222" y="64"/>
                </a:lnTo>
                <a:lnTo>
                  <a:pt x="224" y="64"/>
                </a:lnTo>
                <a:lnTo>
                  <a:pt x="224" y="68"/>
                </a:lnTo>
                <a:lnTo>
                  <a:pt x="224" y="70"/>
                </a:lnTo>
                <a:lnTo>
                  <a:pt x="236" y="70"/>
                </a:lnTo>
                <a:lnTo>
                  <a:pt x="236" y="68"/>
                </a:lnTo>
                <a:lnTo>
                  <a:pt x="236" y="64"/>
                </a:lnTo>
                <a:lnTo>
                  <a:pt x="234" y="60"/>
                </a:lnTo>
                <a:lnTo>
                  <a:pt x="230" y="58"/>
                </a:lnTo>
                <a:lnTo>
                  <a:pt x="226" y="56"/>
                </a:lnTo>
                <a:lnTo>
                  <a:pt x="226" y="54"/>
                </a:lnTo>
                <a:lnTo>
                  <a:pt x="220" y="54"/>
                </a:lnTo>
                <a:lnTo>
                  <a:pt x="220" y="56"/>
                </a:lnTo>
                <a:lnTo>
                  <a:pt x="216" y="58"/>
                </a:lnTo>
                <a:lnTo>
                  <a:pt x="212" y="60"/>
                </a:lnTo>
                <a:lnTo>
                  <a:pt x="210" y="64"/>
                </a:lnTo>
                <a:lnTo>
                  <a:pt x="208" y="68"/>
                </a:lnTo>
                <a:lnTo>
                  <a:pt x="210" y="74"/>
                </a:lnTo>
                <a:lnTo>
                  <a:pt x="214" y="80"/>
                </a:lnTo>
                <a:lnTo>
                  <a:pt x="220" y="84"/>
                </a:lnTo>
                <a:lnTo>
                  <a:pt x="224" y="88"/>
                </a:lnTo>
                <a:lnTo>
                  <a:pt x="224" y="94"/>
                </a:lnTo>
                <a:lnTo>
                  <a:pt x="224" y="96"/>
                </a:lnTo>
                <a:lnTo>
                  <a:pt x="222" y="96"/>
                </a:lnTo>
                <a:lnTo>
                  <a:pt x="220" y="96"/>
                </a:lnTo>
                <a:lnTo>
                  <a:pt x="220" y="90"/>
                </a:lnTo>
                <a:lnTo>
                  <a:pt x="220" y="86"/>
                </a:lnTo>
                <a:lnTo>
                  <a:pt x="210" y="86"/>
                </a:lnTo>
                <a:lnTo>
                  <a:pt x="202" y="68"/>
                </a:lnTo>
                <a:lnTo>
                  <a:pt x="196" y="58"/>
                </a:lnTo>
                <a:lnTo>
                  <a:pt x="190" y="50"/>
                </a:lnTo>
                <a:lnTo>
                  <a:pt x="196" y="42"/>
                </a:lnTo>
                <a:lnTo>
                  <a:pt x="206" y="36"/>
                </a:lnTo>
                <a:lnTo>
                  <a:pt x="206" y="28"/>
                </a:lnTo>
                <a:lnTo>
                  <a:pt x="208" y="28"/>
                </a:lnTo>
                <a:lnTo>
                  <a:pt x="198" y="6"/>
                </a:lnTo>
                <a:lnTo>
                  <a:pt x="212" y="2"/>
                </a:lnTo>
                <a:lnTo>
                  <a:pt x="214" y="10"/>
                </a:lnTo>
                <a:lnTo>
                  <a:pt x="218" y="2"/>
                </a:lnTo>
                <a:lnTo>
                  <a:pt x="230" y="4"/>
                </a:lnTo>
                <a:lnTo>
                  <a:pt x="228" y="12"/>
                </a:lnTo>
                <a:lnTo>
                  <a:pt x="236" y="2"/>
                </a:lnTo>
                <a:lnTo>
                  <a:pt x="246" y="8"/>
                </a:lnTo>
                <a:lnTo>
                  <a:pt x="236" y="28"/>
                </a:lnTo>
                <a:lnTo>
                  <a:pt x="238" y="28"/>
                </a:lnTo>
                <a:lnTo>
                  <a:pt x="238" y="36"/>
                </a:lnTo>
                <a:close/>
                <a:moveTo>
                  <a:pt x="64" y="36"/>
                </a:moveTo>
                <a:lnTo>
                  <a:pt x="64" y="36"/>
                </a:lnTo>
                <a:lnTo>
                  <a:pt x="76" y="42"/>
                </a:lnTo>
                <a:lnTo>
                  <a:pt x="84" y="52"/>
                </a:lnTo>
                <a:lnTo>
                  <a:pt x="74" y="66"/>
                </a:lnTo>
                <a:lnTo>
                  <a:pt x="68" y="84"/>
                </a:lnTo>
                <a:lnTo>
                  <a:pt x="62" y="102"/>
                </a:lnTo>
                <a:lnTo>
                  <a:pt x="62" y="120"/>
                </a:lnTo>
                <a:lnTo>
                  <a:pt x="62" y="126"/>
                </a:lnTo>
                <a:lnTo>
                  <a:pt x="34" y="126"/>
                </a:lnTo>
                <a:lnTo>
                  <a:pt x="4" y="122"/>
                </a:lnTo>
                <a:lnTo>
                  <a:pt x="2" y="110"/>
                </a:lnTo>
                <a:lnTo>
                  <a:pt x="0" y="96"/>
                </a:lnTo>
                <a:lnTo>
                  <a:pt x="0" y="86"/>
                </a:lnTo>
                <a:lnTo>
                  <a:pt x="2" y="76"/>
                </a:lnTo>
                <a:lnTo>
                  <a:pt x="10" y="60"/>
                </a:lnTo>
                <a:lnTo>
                  <a:pt x="20" y="46"/>
                </a:lnTo>
                <a:lnTo>
                  <a:pt x="26" y="40"/>
                </a:lnTo>
                <a:lnTo>
                  <a:pt x="32" y="36"/>
                </a:lnTo>
                <a:lnTo>
                  <a:pt x="32" y="28"/>
                </a:lnTo>
                <a:lnTo>
                  <a:pt x="34" y="28"/>
                </a:lnTo>
                <a:lnTo>
                  <a:pt x="24" y="6"/>
                </a:lnTo>
                <a:lnTo>
                  <a:pt x="38" y="2"/>
                </a:lnTo>
                <a:lnTo>
                  <a:pt x="40" y="10"/>
                </a:lnTo>
                <a:lnTo>
                  <a:pt x="44" y="2"/>
                </a:lnTo>
                <a:lnTo>
                  <a:pt x="56" y="4"/>
                </a:lnTo>
                <a:lnTo>
                  <a:pt x="54" y="12"/>
                </a:lnTo>
                <a:lnTo>
                  <a:pt x="62" y="2"/>
                </a:lnTo>
                <a:lnTo>
                  <a:pt x="72" y="8"/>
                </a:lnTo>
                <a:lnTo>
                  <a:pt x="64" y="28"/>
                </a:lnTo>
                <a:lnTo>
                  <a:pt x="64" y="36"/>
                </a:lnTo>
                <a:close/>
                <a:moveTo>
                  <a:pt x="62" y="70"/>
                </a:moveTo>
                <a:lnTo>
                  <a:pt x="62" y="70"/>
                </a:lnTo>
                <a:lnTo>
                  <a:pt x="62" y="68"/>
                </a:lnTo>
                <a:lnTo>
                  <a:pt x="62" y="64"/>
                </a:lnTo>
                <a:lnTo>
                  <a:pt x="60" y="60"/>
                </a:lnTo>
                <a:lnTo>
                  <a:pt x="56" y="58"/>
                </a:lnTo>
                <a:lnTo>
                  <a:pt x="52" y="56"/>
                </a:lnTo>
                <a:lnTo>
                  <a:pt x="52" y="54"/>
                </a:lnTo>
                <a:lnTo>
                  <a:pt x="46" y="54"/>
                </a:lnTo>
                <a:lnTo>
                  <a:pt x="46" y="56"/>
                </a:lnTo>
                <a:lnTo>
                  <a:pt x="42" y="58"/>
                </a:lnTo>
                <a:lnTo>
                  <a:pt x="38" y="60"/>
                </a:lnTo>
                <a:lnTo>
                  <a:pt x="36" y="64"/>
                </a:lnTo>
                <a:lnTo>
                  <a:pt x="36" y="68"/>
                </a:lnTo>
                <a:lnTo>
                  <a:pt x="36" y="74"/>
                </a:lnTo>
                <a:lnTo>
                  <a:pt x="40" y="80"/>
                </a:lnTo>
                <a:lnTo>
                  <a:pt x="48" y="84"/>
                </a:lnTo>
                <a:lnTo>
                  <a:pt x="50" y="88"/>
                </a:lnTo>
                <a:lnTo>
                  <a:pt x="52" y="94"/>
                </a:lnTo>
                <a:lnTo>
                  <a:pt x="50" y="96"/>
                </a:lnTo>
                <a:lnTo>
                  <a:pt x="48" y="96"/>
                </a:lnTo>
                <a:lnTo>
                  <a:pt x="46" y="90"/>
                </a:lnTo>
                <a:lnTo>
                  <a:pt x="46" y="86"/>
                </a:lnTo>
                <a:lnTo>
                  <a:pt x="36" y="86"/>
                </a:lnTo>
                <a:lnTo>
                  <a:pt x="36" y="90"/>
                </a:lnTo>
                <a:lnTo>
                  <a:pt x="36" y="96"/>
                </a:lnTo>
                <a:lnTo>
                  <a:pt x="38" y="100"/>
                </a:lnTo>
                <a:lnTo>
                  <a:pt x="42" y="102"/>
                </a:lnTo>
                <a:lnTo>
                  <a:pt x="46" y="104"/>
                </a:lnTo>
                <a:lnTo>
                  <a:pt x="46" y="108"/>
                </a:lnTo>
                <a:lnTo>
                  <a:pt x="52" y="108"/>
                </a:lnTo>
                <a:lnTo>
                  <a:pt x="52" y="104"/>
                </a:lnTo>
                <a:lnTo>
                  <a:pt x="58" y="102"/>
                </a:lnTo>
                <a:lnTo>
                  <a:pt x="62" y="100"/>
                </a:lnTo>
                <a:lnTo>
                  <a:pt x="64" y="96"/>
                </a:lnTo>
                <a:lnTo>
                  <a:pt x="64" y="90"/>
                </a:lnTo>
                <a:lnTo>
                  <a:pt x="64" y="84"/>
                </a:lnTo>
                <a:lnTo>
                  <a:pt x="60" y="80"/>
                </a:lnTo>
                <a:lnTo>
                  <a:pt x="54" y="74"/>
                </a:lnTo>
                <a:lnTo>
                  <a:pt x="48" y="70"/>
                </a:lnTo>
                <a:lnTo>
                  <a:pt x="48" y="66"/>
                </a:lnTo>
                <a:lnTo>
                  <a:pt x="48" y="64"/>
                </a:lnTo>
                <a:lnTo>
                  <a:pt x="50" y="64"/>
                </a:lnTo>
                <a:lnTo>
                  <a:pt x="52" y="68"/>
                </a:lnTo>
                <a:lnTo>
                  <a:pt x="52" y="70"/>
                </a:lnTo>
                <a:lnTo>
                  <a:pt x="62" y="70"/>
                </a:lnTo>
                <a:close/>
                <a:moveTo>
                  <a:pt x="156" y="42"/>
                </a:moveTo>
                <a:lnTo>
                  <a:pt x="156" y="34"/>
                </a:lnTo>
                <a:lnTo>
                  <a:pt x="168" y="6"/>
                </a:lnTo>
                <a:lnTo>
                  <a:pt x="154" y="0"/>
                </a:lnTo>
                <a:lnTo>
                  <a:pt x="144" y="14"/>
                </a:lnTo>
                <a:lnTo>
                  <a:pt x="146" y="2"/>
                </a:lnTo>
                <a:lnTo>
                  <a:pt x="132" y="0"/>
                </a:lnTo>
                <a:lnTo>
                  <a:pt x="126" y="10"/>
                </a:lnTo>
                <a:lnTo>
                  <a:pt x="122" y="2"/>
                </a:lnTo>
                <a:lnTo>
                  <a:pt x="106" y="6"/>
                </a:lnTo>
                <a:lnTo>
                  <a:pt x="118" y="34"/>
                </a:lnTo>
                <a:lnTo>
                  <a:pt x="116" y="34"/>
                </a:lnTo>
                <a:lnTo>
                  <a:pt x="116" y="44"/>
                </a:lnTo>
                <a:lnTo>
                  <a:pt x="106" y="50"/>
                </a:lnTo>
                <a:lnTo>
                  <a:pt x="100" y="56"/>
                </a:lnTo>
                <a:lnTo>
                  <a:pt x="92" y="64"/>
                </a:lnTo>
                <a:lnTo>
                  <a:pt x="86" y="74"/>
                </a:lnTo>
                <a:lnTo>
                  <a:pt x="82" y="84"/>
                </a:lnTo>
                <a:lnTo>
                  <a:pt x="78" y="96"/>
                </a:lnTo>
                <a:lnTo>
                  <a:pt x="76" y="108"/>
                </a:lnTo>
                <a:lnTo>
                  <a:pt x="76" y="120"/>
                </a:lnTo>
                <a:lnTo>
                  <a:pt x="76" y="138"/>
                </a:lnTo>
                <a:lnTo>
                  <a:pt x="80" y="152"/>
                </a:lnTo>
                <a:lnTo>
                  <a:pt x="110" y="158"/>
                </a:lnTo>
                <a:lnTo>
                  <a:pt x="138" y="158"/>
                </a:lnTo>
                <a:lnTo>
                  <a:pt x="166" y="158"/>
                </a:lnTo>
                <a:lnTo>
                  <a:pt x="196" y="152"/>
                </a:lnTo>
                <a:lnTo>
                  <a:pt x="200" y="138"/>
                </a:lnTo>
                <a:lnTo>
                  <a:pt x="200" y="120"/>
                </a:lnTo>
                <a:lnTo>
                  <a:pt x="200" y="106"/>
                </a:lnTo>
                <a:lnTo>
                  <a:pt x="198" y="94"/>
                </a:lnTo>
                <a:lnTo>
                  <a:pt x="194" y="82"/>
                </a:lnTo>
                <a:lnTo>
                  <a:pt x="188" y="72"/>
                </a:lnTo>
                <a:lnTo>
                  <a:pt x="182" y="62"/>
                </a:lnTo>
                <a:lnTo>
                  <a:pt x="174" y="54"/>
                </a:lnTo>
                <a:lnTo>
                  <a:pt x="166" y="48"/>
                </a:lnTo>
                <a:lnTo>
                  <a:pt x="156" y="42"/>
                </a:lnTo>
                <a:close/>
                <a:moveTo>
                  <a:pt x="154" y="88"/>
                </a:moveTo>
                <a:lnTo>
                  <a:pt x="140" y="88"/>
                </a:lnTo>
                <a:lnTo>
                  <a:pt x="140" y="86"/>
                </a:lnTo>
                <a:lnTo>
                  <a:pt x="140" y="80"/>
                </a:lnTo>
                <a:lnTo>
                  <a:pt x="138" y="78"/>
                </a:lnTo>
                <a:lnTo>
                  <a:pt x="136" y="80"/>
                </a:lnTo>
                <a:lnTo>
                  <a:pt x="134" y="84"/>
                </a:lnTo>
                <a:lnTo>
                  <a:pt x="136" y="88"/>
                </a:lnTo>
                <a:lnTo>
                  <a:pt x="144" y="94"/>
                </a:lnTo>
                <a:lnTo>
                  <a:pt x="152" y="98"/>
                </a:lnTo>
                <a:lnTo>
                  <a:pt x="156" y="104"/>
                </a:lnTo>
                <a:lnTo>
                  <a:pt x="156" y="112"/>
                </a:lnTo>
                <a:lnTo>
                  <a:pt x="156" y="118"/>
                </a:lnTo>
                <a:lnTo>
                  <a:pt x="152" y="124"/>
                </a:lnTo>
                <a:lnTo>
                  <a:pt x="148" y="128"/>
                </a:lnTo>
                <a:lnTo>
                  <a:pt x="142" y="130"/>
                </a:lnTo>
                <a:lnTo>
                  <a:pt x="142" y="136"/>
                </a:lnTo>
                <a:lnTo>
                  <a:pt x="134" y="136"/>
                </a:lnTo>
                <a:lnTo>
                  <a:pt x="134" y="130"/>
                </a:lnTo>
                <a:lnTo>
                  <a:pt x="128" y="128"/>
                </a:lnTo>
                <a:lnTo>
                  <a:pt x="124" y="126"/>
                </a:lnTo>
                <a:lnTo>
                  <a:pt x="120" y="120"/>
                </a:lnTo>
                <a:lnTo>
                  <a:pt x="120" y="112"/>
                </a:lnTo>
                <a:lnTo>
                  <a:pt x="120" y="108"/>
                </a:lnTo>
                <a:lnTo>
                  <a:pt x="134" y="108"/>
                </a:lnTo>
                <a:lnTo>
                  <a:pt x="134" y="112"/>
                </a:lnTo>
                <a:lnTo>
                  <a:pt x="134" y="120"/>
                </a:lnTo>
                <a:lnTo>
                  <a:pt x="138" y="120"/>
                </a:lnTo>
                <a:lnTo>
                  <a:pt x="140" y="120"/>
                </a:lnTo>
                <a:lnTo>
                  <a:pt x="140" y="116"/>
                </a:lnTo>
                <a:lnTo>
                  <a:pt x="140" y="110"/>
                </a:lnTo>
                <a:lnTo>
                  <a:pt x="134" y="106"/>
                </a:lnTo>
                <a:lnTo>
                  <a:pt x="126" y="98"/>
                </a:lnTo>
                <a:lnTo>
                  <a:pt x="122" y="94"/>
                </a:lnTo>
                <a:lnTo>
                  <a:pt x="120" y="86"/>
                </a:lnTo>
                <a:lnTo>
                  <a:pt x="120" y="80"/>
                </a:lnTo>
                <a:lnTo>
                  <a:pt x="124" y="74"/>
                </a:lnTo>
                <a:lnTo>
                  <a:pt x="128" y="72"/>
                </a:lnTo>
                <a:lnTo>
                  <a:pt x="134" y="70"/>
                </a:lnTo>
                <a:lnTo>
                  <a:pt x="134" y="66"/>
                </a:lnTo>
                <a:lnTo>
                  <a:pt x="142" y="66"/>
                </a:lnTo>
                <a:lnTo>
                  <a:pt x="142" y="70"/>
                </a:lnTo>
                <a:lnTo>
                  <a:pt x="148" y="72"/>
                </a:lnTo>
                <a:lnTo>
                  <a:pt x="152" y="74"/>
                </a:lnTo>
                <a:lnTo>
                  <a:pt x="154" y="80"/>
                </a:lnTo>
                <a:lnTo>
                  <a:pt x="154" y="84"/>
                </a:lnTo>
                <a:lnTo>
                  <a:pt x="154" y="88"/>
                </a:lnTo>
                <a:close/>
              </a:path>
            </a:pathLst>
          </a:custGeom>
          <a:solidFill>
            <a:schemeClr val="bg1"/>
          </a:solidFill>
          <a:ln w="9525">
            <a:noFill/>
            <a:round/>
            <a:headEnd/>
            <a:tailEnd/>
          </a:ln>
        </p:spPr>
        <p:txBody>
          <a:bodyPr/>
          <a:lstStyle/>
          <a:p>
            <a:endParaRPr lang="zh-CN" altLang="en-US"/>
          </a:p>
        </p:txBody>
      </p:sp>
      <p:sp>
        <p:nvSpPr>
          <p:cNvPr id="8" name="Freeform 206">
            <a:extLst>
              <a:ext uri="{FF2B5EF4-FFF2-40B4-BE49-F238E27FC236}">
                <a16:creationId xmlns:a16="http://schemas.microsoft.com/office/drawing/2014/main" id="{9BEA9473-1996-455F-AF36-8D4BB6F728A6}"/>
              </a:ext>
            </a:extLst>
          </p:cNvPr>
          <p:cNvSpPr>
            <a:spLocks noEditPoints="1"/>
          </p:cNvSpPr>
          <p:nvPr/>
        </p:nvSpPr>
        <p:spPr bwMode="auto">
          <a:xfrm>
            <a:off x="10933113" y="2286000"/>
            <a:ext cx="412750" cy="379413"/>
          </a:xfrm>
          <a:custGeom>
            <a:avLst/>
            <a:gdLst>
              <a:gd name="T0" fmla="*/ 2147483646 w 228"/>
              <a:gd name="T1" fmla="*/ 2147483646 h 210"/>
              <a:gd name="T2" fmla="*/ 2147483646 w 228"/>
              <a:gd name="T3" fmla="*/ 2147483646 h 210"/>
              <a:gd name="T4" fmla="*/ 2147483646 w 228"/>
              <a:gd name="T5" fmla="*/ 2147483646 h 210"/>
              <a:gd name="T6" fmla="*/ 2147483646 w 228"/>
              <a:gd name="T7" fmla="*/ 2147483646 h 210"/>
              <a:gd name="T8" fmla="*/ 2147483646 w 228"/>
              <a:gd name="T9" fmla="*/ 2147483646 h 210"/>
              <a:gd name="T10" fmla="*/ 2147483646 w 228"/>
              <a:gd name="T11" fmla="*/ 2147483646 h 210"/>
              <a:gd name="T12" fmla="*/ 2147483646 w 228"/>
              <a:gd name="T13" fmla="*/ 2147483646 h 210"/>
              <a:gd name="T14" fmla="*/ 2147483646 w 228"/>
              <a:gd name="T15" fmla="*/ 2147483646 h 210"/>
              <a:gd name="T16" fmla="*/ 2147483646 w 228"/>
              <a:gd name="T17" fmla="*/ 2147483646 h 210"/>
              <a:gd name="T18" fmla="*/ 2147483646 w 228"/>
              <a:gd name="T19" fmla="*/ 2147483646 h 210"/>
              <a:gd name="T20" fmla="*/ 2147483646 w 228"/>
              <a:gd name="T21" fmla="*/ 2147483646 h 210"/>
              <a:gd name="T22" fmla="*/ 2147483646 w 228"/>
              <a:gd name="T23" fmla="*/ 2147483646 h 210"/>
              <a:gd name="T24" fmla="*/ 2147483646 w 228"/>
              <a:gd name="T25" fmla="*/ 2147483646 h 210"/>
              <a:gd name="T26" fmla="*/ 2147483646 w 228"/>
              <a:gd name="T27" fmla="*/ 2147483646 h 210"/>
              <a:gd name="T28" fmla="*/ 2147483646 w 228"/>
              <a:gd name="T29" fmla="*/ 2147483646 h 210"/>
              <a:gd name="T30" fmla="*/ 2147483646 w 228"/>
              <a:gd name="T31" fmla="*/ 2147483646 h 210"/>
              <a:gd name="T32" fmla="*/ 2147483646 w 228"/>
              <a:gd name="T33" fmla="*/ 2147483646 h 210"/>
              <a:gd name="T34" fmla="*/ 2147483646 w 228"/>
              <a:gd name="T35" fmla="*/ 2147483646 h 210"/>
              <a:gd name="T36" fmla="*/ 2147483646 w 228"/>
              <a:gd name="T37" fmla="*/ 2147483646 h 210"/>
              <a:gd name="T38" fmla="*/ 2147483646 w 228"/>
              <a:gd name="T39" fmla="*/ 2147483646 h 210"/>
              <a:gd name="T40" fmla="*/ 2147483646 w 228"/>
              <a:gd name="T41" fmla="*/ 2147483646 h 210"/>
              <a:gd name="T42" fmla="*/ 2147483646 w 228"/>
              <a:gd name="T43" fmla="*/ 2147483646 h 210"/>
              <a:gd name="T44" fmla="*/ 2147483646 w 228"/>
              <a:gd name="T45" fmla="*/ 2147483646 h 210"/>
              <a:gd name="T46" fmla="*/ 2147483646 w 228"/>
              <a:gd name="T47" fmla="*/ 2147483646 h 210"/>
              <a:gd name="T48" fmla="*/ 2147483646 w 228"/>
              <a:gd name="T49" fmla="*/ 2147483646 h 210"/>
              <a:gd name="T50" fmla="*/ 2147483646 w 228"/>
              <a:gd name="T51" fmla="*/ 2147483646 h 210"/>
              <a:gd name="T52" fmla="*/ 2147483646 w 228"/>
              <a:gd name="T53" fmla="*/ 2147483646 h 210"/>
              <a:gd name="T54" fmla="*/ 2147483646 w 228"/>
              <a:gd name="T55" fmla="*/ 2147483646 h 210"/>
              <a:gd name="T56" fmla="*/ 2147483646 w 228"/>
              <a:gd name="T57" fmla="*/ 2147483646 h 210"/>
              <a:gd name="T58" fmla="*/ 2147483646 w 228"/>
              <a:gd name="T59" fmla="*/ 2147483646 h 210"/>
              <a:gd name="T60" fmla="*/ 0 w 228"/>
              <a:gd name="T61" fmla="*/ 2147483646 h 210"/>
              <a:gd name="T62" fmla="*/ 2147483646 w 228"/>
              <a:gd name="T63" fmla="*/ 2147483646 h 210"/>
              <a:gd name="T64" fmla="*/ 2147483646 w 228"/>
              <a:gd name="T65" fmla="*/ 2147483646 h 2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8" h="210">
                <a:moveTo>
                  <a:pt x="212" y="126"/>
                </a:moveTo>
                <a:lnTo>
                  <a:pt x="212" y="194"/>
                </a:lnTo>
                <a:lnTo>
                  <a:pt x="210" y="200"/>
                </a:lnTo>
                <a:lnTo>
                  <a:pt x="206" y="204"/>
                </a:lnTo>
                <a:lnTo>
                  <a:pt x="202" y="208"/>
                </a:lnTo>
                <a:lnTo>
                  <a:pt x="196" y="210"/>
                </a:lnTo>
                <a:lnTo>
                  <a:pt x="36" y="210"/>
                </a:lnTo>
                <a:lnTo>
                  <a:pt x="30" y="208"/>
                </a:lnTo>
                <a:lnTo>
                  <a:pt x="24" y="204"/>
                </a:lnTo>
                <a:lnTo>
                  <a:pt x="22" y="200"/>
                </a:lnTo>
                <a:lnTo>
                  <a:pt x="20" y="194"/>
                </a:lnTo>
                <a:lnTo>
                  <a:pt x="20" y="126"/>
                </a:lnTo>
                <a:lnTo>
                  <a:pt x="92" y="126"/>
                </a:lnTo>
                <a:lnTo>
                  <a:pt x="92" y="136"/>
                </a:lnTo>
                <a:lnTo>
                  <a:pt x="106" y="136"/>
                </a:lnTo>
                <a:lnTo>
                  <a:pt x="106" y="154"/>
                </a:lnTo>
                <a:lnTo>
                  <a:pt x="126" y="154"/>
                </a:lnTo>
                <a:lnTo>
                  <a:pt x="126" y="136"/>
                </a:lnTo>
                <a:lnTo>
                  <a:pt x="140" y="136"/>
                </a:lnTo>
                <a:lnTo>
                  <a:pt x="140" y="126"/>
                </a:lnTo>
                <a:lnTo>
                  <a:pt x="210" y="126"/>
                </a:lnTo>
                <a:lnTo>
                  <a:pt x="212" y="126"/>
                </a:lnTo>
                <a:close/>
                <a:moveTo>
                  <a:pt x="62" y="24"/>
                </a:moveTo>
                <a:lnTo>
                  <a:pt x="62" y="24"/>
                </a:lnTo>
                <a:lnTo>
                  <a:pt x="70" y="18"/>
                </a:lnTo>
                <a:lnTo>
                  <a:pt x="78" y="10"/>
                </a:lnTo>
                <a:lnTo>
                  <a:pt x="88" y="6"/>
                </a:lnTo>
                <a:lnTo>
                  <a:pt x="100" y="2"/>
                </a:lnTo>
                <a:lnTo>
                  <a:pt x="112" y="0"/>
                </a:lnTo>
                <a:lnTo>
                  <a:pt x="124" y="2"/>
                </a:lnTo>
                <a:lnTo>
                  <a:pt x="136" y="4"/>
                </a:lnTo>
                <a:lnTo>
                  <a:pt x="148" y="8"/>
                </a:lnTo>
                <a:lnTo>
                  <a:pt x="158" y="16"/>
                </a:lnTo>
                <a:lnTo>
                  <a:pt x="168" y="24"/>
                </a:lnTo>
                <a:lnTo>
                  <a:pt x="160" y="30"/>
                </a:lnTo>
                <a:lnTo>
                  <a:pt x="146" y="30"/>
                </a:lnTo>
                <a:lnTo>
                  <a:pt x="138" y="26"/>
                </a:lnTo>
                <a:lnTo>
                  <a:pt x="130" y="22"/>
                </a:lnTo>
                <a:lnTo>
                  <a:pt x="122" y="20"/>
                </a:lnTo>
                <a:lnTo>
                  <a:pt x="112" y="20"/>
                </a:lnTo>
                <a:lnTo>
                  <a:pt x="96" y="24"/>
                </a:lnTo>
                <a:lnTo>
                  <a:pt x="90" y="26"/>
                </a:lnTo>
                <a:lnTo>
                  <a:pt x="84" y="30"/>
                </a:lnTo>
                <a:lnTo>
                  <a:pt x="70" y="30"/>
                </a:lnTo>
                <a:lnTo>
                  <a:pt x="62" y="24"/>
                </a:lnTo>
                <a:close/>
                <a:moveTo>
                  <a:pt x="18" y="36"/>
                </a:moveTo>
                <a:lnTo>
                  <a:pt x="210" y="36"/>
                </a:lnTo>
                <a:lnTo>
                  <a:pt x="218" y="38"/>
                </a:lnTo>
                <a:lnTo>
                  <a:pt x="222" y="42"/>
                </a:lnTo>
                <a:lnTo>
                  <a:pt x="226" y="48"/>
                </a:lnTo>
                <a:lnTo>
                  <a:pt x="228" y="54"/>
                </a:lnTo>
                <a:lnTo>
                  <a:pt x="228" y="94"/>
                </a:lnTo>
                <a:lnTo>
                  <a:pt x="226" y="100"/>
                </a:lnTo>
                <a:lnTo>
                  <a:pt x="222" y="106"/>
                </a:lnTo>
                <a:lnTo>
                  <a:pt x="218" y="110"/>
                </a:lnTo>
                <a:lnTo>
                  <a:pt x="210" y="112"/>
                </a:lnTo>
                <a:lnTo>
                  <a:pt x="18" y="112"/>
                </a:lnTo>
                <a:lnTo>
                  <a:pt x="12" y="110"/>
                </a:lnTo>
                <a:lnTo>
                  <a:pt x="6" y="106"/>
                </a:lnTo>
                <a:lnTo>
                  <a:pt x="2" y="100"/>
                </a:lnTo>
                <a:lnTo>
                  <a:pt x="0" y="94"/>
                </a:lnTo>
                <a:lnTo>
                  <a:pt x="0" y="54"/>
                </a:lnTo>
                <a:lnTo>
                  <a:pt x="2" y="48"/>
                </a:lnTo>
                <a:lnTo>
                  <a:pt x="6" y="42"/>
                </a:lnTo>
                <a:lnTo>
                  <a:pt x="12" y="38"/>
                </a:lnTo>
                <a:lnTo>
                  <a:pt x="18" y="36"/>
                </a:lnTo>
                <a:close/>
              </a:path>
            </a:pathLst>
          </a:custGeom>
          <a:solidFill>
            <a:schemeClr val="bg1"/>
          </a:solidFill>
          <a:ln w="9525">
            <a:noFill/>
            <a:round/>
            <a:headEnd/>
            <a:tailEnd/>
          </a:ln>
        </p:spPr>
        <p:txBody>
          <a:bodyPr/>
          <a:lstStyle/>
          <a:p>
            <a:endParaRPr lang="zh-CN" altLang="en-US"/>
          </a:p>
        </p:txBody>
      </p:sp>
      <p:sp>
        <p:nvSpPr>
          <p:cNvPr id="9" name="Freeform 201">
            <a:extLst>
              <a:ext uri="{FF2B5EF4-FFF2-40B4-BE49-F238E27FC236}">
                <a16:creationId xmlns:a16="http://schemas.microsoft.com/office/drawing/2014/main" id="{8E116D41-901C-4455-91E5-3F65B455C3B9}"/>
              </a:ext>
            </a:extLst>
          </p:cNvPr>
          <p:cNvSpPr>
            <a:spLocks noEditPoints="1"/>
          </p:cNvSpPr>
          <p:nvPr/>
        </p:nvSpPr>
        <p:spPr bwMode="auto">
          <a:xfrm>
            <a:off x="9386888" y="573088"/>
            <a:ext cx="461962" cy="387350"/>
          </a:xfrm>
          <a:custGeom>
            <a:avLst/>
            <a:gdLst>
              <a:gd name="T0" fmla="*/ 2147483646 w 222"/>
              <a:gd name="T1" fmla="*/ 2147483646 h 186"/>
              <a:gd name="T2" fmla="*/ 2147483646 w 222"/>
              <a:gd name="T3" fmla="*/ 2147483646 h 186"/>
              <a:gd name="T4" fmla="*/ 2147483646 w 222"/>
              <a:gd name="T5" fmla="*/ 2147483646 h 186"/>
              <a:gd name="T6" fmla="*/ 2147483646 w 222"/>
              <a:gd name="T7" fmla="*/ 2147483646 h 186"/>
              <a:gd name="T8" fmla="*/ 2147483646 w 222"/>
              <a:gd name="T9" fmla="*/ 2147483646 h 186"/>
              <a:gd name="T10" fmla="*/ 2147483646 w 222"/>
              <a:gd name="T11" fmla="*/ 2147483646 h 186"/>
              <a:gd name="T12" fmla="*/ 2147483646 w 222"/>
              <a:gd name="T13" fmla="*/ 0 h 186"/>
              <a:gd name="T14" fmla="*/ 2147483646 w 222"/>
              <a:gd name="T15" fmla="*/ 2147483646 h 186"/>
              <a:gd name="T16" fmla="*/ 2147483646 w 222"/>
              <a:gd name="T17" fmla="*/ 2147483646 h 186"/>
              <a:gd name="T18" fmla="*/ 2147483646 w 222"/>
              <a:gd name="T19" fmla="*/ 2147483646 h 186"/>
              <a:gd name="T20" fmla="*/ 2147483646 w 222"/>
              <a:gd name="T21" fmla="*/ 2147483646 h 186"/>
              <a:gd name="T22" fmla="*/ 2147483646 w 222"/>
              <a:gd name="T23" fmla="*/ 2147483646 h 186"/>
              <a:gd name="T24" fmla="*/ 2147483646 w 222"/>
              <a:gd name="T25" fmla="*/ 2147483646 h 186"/>
              <a:gd name="T26" fmla="*/ 2147483646 w 222"/>
              <a:gd name="T27" fmla="*/ 2147483646 h 186"/>
              <a:gd name="T28" fmla="*/ 2147483646 w 222"/>
              <a:gd name="T29" fmla="*/ 2147483646 h 186"/>
              <a:gd name="T30" fmla="*/ 2147483646 w 222"/>
              <a:gd name="T31" fmla="*/ 2147483646 h 186"/>
              <a:gd name="T32" fmla="*/ 2147483646 w 222"/>
              <a:gd name="T33" fmla="*/ 2147483646 h 186"/>
              <a:gd name="T34" fmla="*/ 2147483646 w 222"/>
              <a:gd name="T35" fmla="*/ 2147483646 h 186"/>
              <a:gd name="T36" fmla="*/ 2147483646 w 222"/>
              <a:gd name="T37" fmla="*/ 2147483646 h 186"/>
              <a:gd name="T38" fmla="*/ 2147483646 w 222"/>
              <a:gd name="T39" fmla="*/ 2147483646 h 186"/>
              <a:gd name="T40" fmla="*/ 2147483646 w 222"/>
              <a:gd name="T41" fmla="*/ 2147483646 h 186"/>
              <a:gd name="T42" fmla="*/ 2147483646 w 222"/>
              <a:gd name="T43" fmla="*/ 2147483646 h 186"/>
              <a:gd name="T44" fmla="*/ 2147483646 w 222"/>
              <a:gd name="T45" fmla="*/ 2147483646 h 186"/>
              <a:gd name="T46" fmla="*/ 2147483646 w 222"/>
              <a:gd name="T47" fmla="*/ 2147483646 h 186"/>
              <a:gd name="T48" fmla="*/ 2147483646 w 222"/>
              <a:gd name="T49" fmla="*/ 2147483646 h 186"/>
              <a:gd name="T50" fmla="*/ 2147483646 w 222"/>
              <a:gd name="T51" fmla="*/ 2147483646 h 186"/>
              <a:gd name="T52" fmla="*/ 2147483646 w 222"/>
              <a:gd name="T53" fmla="*/ 2147483646 h 186"/>
              <a:gd name="T54" fmla="*/ 2147483646 w 222"/>
              <a:gd name="T55" fmla="*/ 2147483646 h 186"/>
              <a:gd name="T56" fmla="*/ 2147483646 w 222"/>
              <a:gd name="T57" fmla="*/ 2147483646 h 186"/>
              <a:gd name="T58" fmla="*/ 2147483646 w 222"/>
              <a:gd name="T59" fmla="*/ 2147483646 h 186"/>
              <a:gd name="T60" fmla="*/ 2147483646 w 222"/>
              <a:gd name="T61" fmla="*/ 2147483646 h 186"/>
              <a:gd name="T62" fmla="*/ 2147483646 w 222"/>
              <a:gd name="T63" fmla="*/ 2147483646 h 186"/>
              <a:gd name="T64" fmla="*/ 2147483646 w 222"/>
              <a:gd name="T65" fmla="*/ 2147483646 h 186"/>
              <a:gd name="T66" fmla="*/ 2147483646 w 222"/>
              <a:gd name="T67" fmla="*/ 2147483646 h 186"/>
              <a:gd name="T68" fmla="*/ 2147483646 w 222"/>
              <a:gd name="T69" fmla="*/ 2147483646 h 186"/>
              <a:gd name="T70" fmla="*/ 2147483646 w 222"/>
              <a:gd name="T71" fmla="*/ 2147483646 h 186"/>
              <a:gd name="T72" fmla="*/ 2147483646 w 222"/>
              <a:gd name="T73" fmla="*/ 2147483646 h 186"/>
              <a:gd name="T74" fmla="*/ 2147483646 w 222"/>
              <a:gd name="T75" fmla="*/ 2147483646 h 186"/>
              <a:gd name="T76" fmla="*/ 2147483646 w 222"/>
              <a:gd name="T77" fmla="*/ 2147483646 h 186"/>
              <a:gd name="T78" fmla="*/ 2147483646 w 222"/>
              <a:gd name="T79" fmla="*/ 2147483646 h 186"/>
              <a:gd name="T80" fmla="*/ 2147483646 w 222"/>
              <a:gd name="T81" fmla="*/ 2147483646 h 186"/>
              <a:gd name="T82" fmla="*/ 2147483646 w 222"/>
              <a:gd name="T83" fmla="*/ 2147483646 h 186"/>
              <a:gd name="T84" fmla="*/ 2147483646 w 222"/>
              <a:gd name="T85" fmla="*/ 2147483646 h 186"/>
              <a:gd name="T86" fmla="*/ 2147483646 w 222"/>
              <a:gd name="T87" fmla="*/ 2147483646 h 186"/>
              <a:gd name="T88" fmla="*/ 2147483646 w 222"/>
              <a:gd name="T89" fmla="*/ 2147483646 h 186"/>
              <a:gd name="T90" fmla="*/ 2147483646 w 222"/>
              <a:gd name="T91" fmla="*/ 2147483646 h 186"/>
              <a:gd name="T92" fmla="*/ 2147483646 w 222"/>
              <a:gd name="T93" fmla="*/ 2147483646 h 186"/>
              <a:gd name="T94" fmla="*/ 0 w 222"/>
              <a:gd name="T95" fmla="*/ 2147483646 h 1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2" h="186">
                <a:moveTo>
                  <a:pt x="170" y="6"/>
                </a:moveTo>
                <a:lnTo>
                  <a:pt x="194" y="6"/>
                </a:lnTo>
                <a:lnTo>
                  <a:pt x="194" y="40"/>
                </a:lnTo>
                <a:lnTo>
                  <a:pt x="184" y="44"/>
                </a:lnTo>
                <a:lnTo>
                  <a:pt x="170" y="48"/>
                </a:lnTo>
                <a:lnTo>
                  <a:pt x="170" y="6"/>
                </a:lnTo>
                <a:close/>
                <a:moveTo>
                  <a:pt x="194" y="84"/>
                </a:moveTo>
                <a:lnTo>
                  <a:pt x="194" y="186"/>
                </a:lnTo>
                <a:lnTo>
                  <a:pt x="170" y="186"/>
                </a:lnTo>
                <a:lnTo>
                  <a:pt x="170" y="96"/>
                </a:lnTo>
                <a:lnTo>
                  <a:pt x="186" y="78"/>
                </a:lnTo>
                <a:lnTo>
                  <a:pt x="194" y="84"/>
                </a:lnTo>
                <a:close/>
                <a:moveTo>
                  <a:pt x="198" y="0"/>
                </a:moveTo>
                <a:lnTo>
                  <a:pt x="222" y="0"/>
                </a:lnTo>
                <a:lnTo>
                  <a:pt x="222" y="186"/>
                </a:lnTo>
                <a:lnTo>
                  <a:pt x="198" y="186"/>
                </a:lnTo>
                <a:lnTo>
                  <a:pt x="198" y="82"/>
                </a:lnTo>
                <a:lnTo>
                  <a:pt x="202" y="62"/>
                </a:lnTo>
                <a:lnTo>
                  <a:pt x="210" y="36"/>
                </a:lnTo>
                <a:lnTo>
                  <a:pt x="198" y="40"/>
                </a:lnTo>
                <a:lnTo>
                  <a:pt x="198" y="0"/>
                </a:lnTo>
                <a:close/>
                <a:moveTo>
                  <a:pt x="140" y="30"/>
                </a:moveTo>
                <a:lnTo>
                  <a:pt x="164" y="30"/>
                </a:lnTo>
                <a:lnTo>
                  <a:pt x="164" y="48"/>
                </a:lnTo>
                <a:lnTo>
                  <a:pt x="158" y="50"/>
                </a:lnTo>
                <a:lnTo>
                  <a:pt x="164" y="56"/>
                </a:lnTo>
                <a:lnTo>
                  <a:pt x="164" y="68"/>
                </a:lnTo>
                <a:lnTo>
                  <a:pt x="140" y="92"/>
                </a:lnTo>
                <a:lnTo>
                  <a:pt x="140" y="30"/>
                </a:lnTo>
                <a:close/>
                <a:moveTo>
                  <a:pt x="164" y="100"/>
                </a:moveTo>
                <a:lnTo>
                  <a:pt x="164" y="186"/>
                </a:lnTo>
                <a:lnTo>
                  <a:pt x="140" y="186"/>
                </a:lnTo>
                <a:lnTo>
                  <a:pt x="140" y="126"/>
                </a:lnTo>
                <a:lnTo>
                  <a:pt x="164" y="100"/>
                </a:lnTo>
                <a:close/>
                <a:moveTo>
                  <a:pt x="112" y="44"/>
                </a:moveTo>
                <a:lnTo>
                  <a:pt x="136" y="44"/>
                </a:lnTo>
                <a:lnTo>
                  <a:pt x="136" y="98"/>
                </a:lnTo>
                <a:lnTo>
                  <a:pt x="126" y="108"/>
                </a:lnTo>
                <a:lnTo>
                  <a:pt x="122" y="102"/>
                </a:lnTo>
                <a:lnTo>
                  <a:pt x="116" y="94"/>
                </a:lnTo>
                <a:lnTo>
                  <a:pt x="112" y="94"/>
                </a:lnTo>
                <a:lnTo>
                  <a:pt x="112" y="44"/>
                </a:lnTo>
                <a:close/>
                <a:moveTo>
                  <a:pt x="136" y="130"/>
                </a:moveTo>
                <a:lnTo>
                  <a:pt x="136" y="186"/>
                </a:lnTo>
                <a:lnTo>
                  <a:pt x="112" y="186"/>
                </a:lnTo>
                <a:lnTo>
                  <a:pt x="112" y="126"/>
                </a:lnTo>
                <a:lnTo>
                  <a:pt x="116" y="132"/>
                </a:lnTo>
                <a:lnTo>
                  <a:pt x="124" y="142"/>
                </a:lnTo>
                <a:lnTo>
                  <a:pt x="134" y="132"/>
                </a:lnTo>
                <a:lnTo>
                  <a:pt x="136" y="130"/>
                </a:lnTo>
                <a:close/>
                <a:moveTo>
                  <a:pt x="84" y="62"/>
                </a:moveTo>
                <a:lnTo>
                  <a:pt x="108" y="62"/>
                </a:lnTo>
                <a:lnTo>
                  <a:pt x="108" y="98"/>
                </a:lnTo>
                <a:lnTo>
                  <a:pt x="106" y="98"/>
                </a:lnTo>
                <a:lnTo>
                  <a:pt x="84" y="112"/>
                </a:lnTo>
                <a:lnTo>
                  <a:pt x="84" y="62"/>
                </a:lnTo>
                <a:close/>
                <a:moveTo>
                  <a:pt x="108" y="124"/>
                </a:moveTo>
                <a:lnTo>
                  <a:pt x="108" y="186"/>
                </a:lnTo>
                <a:lnTo>
                  <a:pt x="84" y="186"/>
                </a:lnTo>
                <a:lnTo>
                  <a:pt x="84" y="140"/>
                </a:lnTo>
                <a:lnTo>
                  <a:pt x="108" y="124"/>
                </a:lnTo>
                <a:close/>
                <a:moveTo>
                  <a:pt x="56" y="78"/>
                </a:moveTo>
                <a:lnTo>
                  <a:pt x="80" y="78"/>
                </a:lnTo>
                <a:lnTo>
                  <a:pt x="80" y="116"/>
                </a:lnTo>
                <a:lnTo>
                  <a:pt x="64" y="126"/>
                </a:lnTo>
                <a:lnTo>
                  <a:pt x="56" y="118"/>
                </a:lnTo>
                <a:lnTo>
                  <a:pt x="56" y="78"/>
                </a:lnTo>
                <a:close/>
                <a:moveTo>
                  <a:pt x="80" y="142"/>
                </a:moveTo>
                <a:lnTo>
                  <a:pt x="80" y="186"/>
                </a:lnTo>
                <a:lnTo>
                  <a:pt x="56" y="186"/>
                </a:lnTo>
                <a:lnTo>
                  <a:pt x="56" y="150"/>
                </a:lnTo>
                <a:lnTo>
                  <a:pt x="60" y="156"/>
                </a:lnTo>
                <a:lnTo>
                  <a:pt x="68" y="150"/>
                </a:lnTo>
                <a:lnTo>
                  <a:pt x="80" y="142"/>
                </a:lnTo>
                <a:close/>
                <a:moveTo>
                  <a:pt x="28" y="66"/>
                </a:moveTo>
                <a:lnTo>
                  <a:pt x="52" y="66"/>
                </a:lnTo>
                <a:lnTo>
                  <a:pt x="52" y="114"/>
                </a:lnTo>
                <a:lnTo>
                  <a:pt x="50" y="114"/>
                </a:lnTo>
                <a:lnTo>
                  <a:pt x="44" y="108"/>
                </a:lnTo>
                <a:lnTo>
                  <a:pt x="38" y="112"/>
                </a:lnTo>
                <a:lnTo>
                  <a:pt x="28" y="118"/>
                </a:lnTo>
                <a:lnTo>
                  <a:pt x="28" y="66"/>
                </a:lnTo>
                <a:close/>
                <a:moveTo>
                  <a:pt x="52" y="146"/>
                </a:moveTo>
                <a:lnTo>
                  <a:pt x="52" y="186"/>
                </a:lnTo>
                <a:lnTo>
                  <a:pt x="28" y="186"/>
                </a:lnTo>
                <a:lnTo>
                  <a:pt x="28" y="144"/>
                </a:lnTo>
                <a:lnTo>
                  <a:pt x="42" y="136"/>
                </a:lnTo>
                <a:lnTo>
                  <a:pt x="52" y="146"/>
                </a:lnTo>
                <a:close/>
                <a:moveTo>
                  <a:pt x="0" y="88"/>
                </a:moveTo>
                <a:lnTo>
                  <a:pt x="24" y="88"/>
                </a:lnTo>
                <a:lnTo>
                  <a:pt x="24" y="120"/>
                </a:lnTo>
                <a:lnTo>
                  <a:pt x="10" y="128"/>
                </a:lnTo>
                <a:lnTo>
                  <a:pt x="20" y="148"/>
                </a:lnTo>
                <a:lnTo>
                  <a:pt x="24" y="146"/>
                </a:lnTo>
                <a:lnTo>
                  <a:pt x="24" y="186"/>
                </a:lnTo>
                <a:lnTo>
                  <a:pt x="0" y="186"/>
                </a:lnTo>
                <a:lnTo>
                  <a:pt x="0" y="88"/>
                </a:lnTo>
                <a:close/>
              </a:path>
            </a:pathLst>
          </a:custGeom>
          <a:solidFill>
            <a:schemeClr val="bg1"/>
          </a:solidFill>
          <a:ln w="9525">
            <a:noFill/>
            <a:round/>
            <a:headEnd/>
            <a:tailEnd/>
          </a:ln>
        </p:spPr>
        <p:txBody>
          <a:bodyPr/>
          <a:lstStyle/>
          <a:p>
            <a:endParaRPr lang="zh-CN" altLang="en-US"/>
          </a:p>
        </p:txBody>
      </p:sp>
      <p:grpSp>
        <p:nvGrpSpPr>
          <p:cNvPr id="10" name="组合 16">
            <a:extLst>
              <a:ext uri="{FF2B5EF4-FFF2-40B4-BE49-F238E27FC236}">
                <a16:creationId xmlns:a16="http://schemas.microsoft.com/office/drawing/2014/main" id="{105634EB-3446-4B7E-91E6-3D5C3378D4D6}"/>
              </a:ext>
            </a:extLst>
          </p:cNvPr>
          <p:cNvGrpSpPr>
            <a:grpSpLocks/>
          </p:cNvGrpSpPr>
          <p:nvPr/>
        </p:nvGrpSpPr>
        <p:grpSpPr bwMode="auto">
          <a:xfrm>
            <a:off x="1473200" y="3517900"/>
            <a:ext cx="10172700" cy="1925638"/>
            <a:chOff x="103604" y="-174901"/>
            <a:chExt cx="3046360" cy="2985661"/>
          </a:xfrm>
        </p:grpSpPr>
        <p:sp>
          <p:nvSpPr>
            <p:cNvPr id="11" name="矩形 13">
              <a:extLst>
                <a:ext uri="{FF2B5EF4-FFF2-40B4-BE49-F238E27FC236}">
                  <a16:creationId xmlns:a16="http://schemas.microsoft.com/office/drawing/2014/main" id="{DC55EEB5-9276-4DC5-89E6-7C34A144FC22}"/>
                </a:ext>
              </a:extLst>
            </p:cNvPr>
            <p:cNvSpPr>
              <a:spLocks noChangeArrowheads="1"/>
            </p:cNvSpPr>
            <p:nvPr/>
          </p:nvSpPr>
          <p:spPr bwMode="auto">
            <a:xfrm>
              <a:off x="103604" y="501299"/>
              <a:ext cx="3046360" cy="2309461"/>
            </a:xfrm>
            <a:prstGeom prst="rect">
              <a:avLst/>
            </a:prstGeom>
            <a:noFill/>
            <a:ln w="9525">
              <a:noFill/>
              <a:miter lim="800000"/>
              <a:headEnd/>
              <a:tailEnd/>
            </a:ln>
          </p:spPr>
          <p:txBody>
            <a:bodyPr>
              <a:spAutoFit/>
            </a:bodyPr>
            <a:lstStyle/>
            <a:p>
              <a:pPr defTabSz="684213">
                <a:lnSpc>
                  <a:spcPct val="125000"/>
                </a:lnSpc>
                <a:buFont typeface="Arial" pitchFamily="34" charset="0"/>
                <a:buNone/>
              </a:pPr>
              <a:r>
                <a:rPr lang="zh-CN" altLang="en-US" dirty="0"/>
                <a:t>        </a:t>
              </a:r>
              <a:r>
                <a:rPr lang="en-US" altLang="zh-CN" dirty="0"/>
                <a:t>Although options play an important role on guarantee of profitability during economic downturns, few people are willing to be the seller of put option in a recession and the option-based product will not work.</a:t>
              </a:r>
            </a:p>
          </p:txBody>
        </p:sp>
        <p:sp>
          <p:nvSpPr>
            <p:cNvPr id="12" name="文本框 83">
              <a:extLst>
                <a:ext uri="{FF2B5EF4-FFF2-40B4-BE49-F238E27FC236}">
                  <a16:creationId xmlns:a16="http://schemas.microsoft.com/office/drawing/2014/main" id="{5DC3C8F1-EA76-4C33-B7A7-B6773C42B14E}"/>
                </a:ext>
              </a:extLst>
            </p:cNvPr>
            <p:cNvSpPr txBox="1">
              <a:spLocks noChangeArrowheads="1"/>
            </p:cNvSpPr>
            <p:nvPr/>
          </p:nvSpPr>
          <p:spPr bwMode="auto">
            <a:xfrm>
              <a:off x="103604" y="-174901"/>
              <a:ext cx="2904590" cy="461892"/>
            </a:xfrm>
            <a:prstGeom prst="rect">
              <a:avLst/>
            </a:prstGeom>
            <a:noFill/>
            <a:ln w="9525">
              <a:noFill/>
              <a:miter lim="800000"/>
              <a:headEnd/>
              <a:tailEnd/>
            </a:ln>
          </p:spPr>
          <p:txBody>
            <a:bodyPr wrap="none">
              <a:spAutoFit/>
            </a:bodyPr>
            <a:lstStyle/>
            <a:p>
              <a:pPr defTabSz="914400" eaLnBrk="1" hangingPunct="1">
                <a:buFont typeface="Arial" pitchFamily="34" charset="0"/>
                <a:buNone/>
              </a:pPr>
              <a:r>
                <a:rPr lang="en-US" altLang="zh-CN" sz="2400" b="1">
                  <a:solidFill>
                    <a:srgbClr val="007BC6"/>
                  </a:solidFill>
                </a:rPr>
                <a:t>Economic Depression</a:t>
              </a:r>
              <a:endParaRPr lang="en-US" altLang="zh-CN" sz="2400">
                <a:solidFill>
                  <a:srgbClr val="007BC6"/>
                </a:solidFill>
              </a:endParaRPr>
            </a:p>
          </p:txBody>
        </p:sp>
        <p:cxnSp>
          <p:nvCxnSpPr>
            <p:cNvPr id="13" name="直接连接符 120">
              <a:extLst>
                <a:ext uri="{FF2B5EF4-FFF2-40B4-BE49-F238E27FC236}">
                  <a16:creationId xmlns:a16="http://schemas.microsoft.com/office/drawing/2014/main" id="{9B952AD5-C6C4-4E4B-895B-8499D8813682}"/>
                </a:ext>
              </a:extLst>
            </p:cNvPr>
            <p:cNvCxnSpPr>
              <a:cxnSpLocks noChangeShapeType="1"/>
            </p:cNvCxnSpPr>
            <p:nvPr/>
          </p:nvCxnSpPr>
          <p:spPr bwMode="auto">
            <a:xfrm>
              <a:off x="103604" y="-143788"/>
              <a:ext cx="0" cy="604601"/>
            </a:xfrm>
            <a:prstGeom prst="line">
              <a:avLst/>
            </a:prstGeom>
            <a:noFill/>
            <a:ln w="9525">
              <a:solidFill>
                <a:srgbClr val="007BC6"/>
              </a:solidFill>
              <a:round/>
              <a:headEnd/>
              <a:tailEnd/>
            </a:ln>
          </p:spPr>
        </p:cxnSp>
      </p:grpSp>
      <p:grpSp>
        <p:nvGrpSpPr>
          <p:cNvPr id="14" name="组合 21">
            <a:extLst>
              <a:ext uri="{FF2B5EF4-FFF2-40B4-BE49-F238E27FC236}">
                <a16:creationId xmlns:a16="http://schemas.microsoft.com/office/drawing/2014/main" id="{BB69D988-239F-4C06-A9E8-F2561DA53E69}"/>
              </a:ext>
            </a:extLst>
          </p:cNvPr>
          <p:cNvGrpSpPr>
            <a:grpSpLocks/>
          </p:cNvGrpSpPr>
          <p:nvPr/>
        </p:nvGrpSpPr>
        <p:grpSpPr bwMode="auto">
          <a:xfrm>
            <a:off x="1497013" y="1506538"/>
            <a:ext cx="6118225" cy="1898650"/>
            <a:chOff x="103603" y="0"/>
            <a:chExt cx="3046360" cy="1896193"/>
          </a:xfrm>
        </p:grpSpPr>
        <p:sp>
          <p:nvSpPr>
            <p:cNvPr id="15" name="矩形 13">
              <a:extLst>
                <a:ext uri="{FF2B5EF4-FFF2-40B4-BE49-F238E27FC236}">
                  <a16:creationId xmlns:a16="http://schemas.microsoft.com/office/drawing/2014/main" id="{9431545C-7E86-4D8C-B36F-CABC5E8DD111}"/>
                </a:ext>
              </a:extLst>
            </p:cNvPr>
            <p:cNvSpPr>
              <a:spLocks noChangeArrowheads="1"/>
            </p:cNvSpPr>
            <p:nvPr/>
          </p:nvSpPr>
          <p:spPr bwMode="auto">
            <a:xfrm>
              <a:off x="103603" y="420418"/>
              <a:ext cx="3046360" cy="1475775"/>
            </a:xfrm>
            <a:prstGeom prst="rect">
              <a:avLst/>
            </a:prstGeom>
            <a:noFill/>
            <a:ln w="9525">
              <a:noFill/>
              <a:miter lim="800000"/>
              <a:headEnd/>
              <a:tailEnd/>
            </a:ln>
          </p:spPr>
          <p:txBody>
            <a:bodyPr>
              <a:spAutoFit/>
            </a:bodyPr>
            <a:lstStyle/>
            <a:p>
              <a:pPr defTabSz="684213">
                <a:lnSpc>
                  <a:spcPct val="125000"/>
                </a:lnSpc>
                <a:buFont typeface="Arial" pitchFamily="34" charset="0"/>
                <a:buNone/>
              </a:pPr>
              <a:r>
                <a:rPr lang="zh-CN" altLang="en-US" dirty="0"/>
                <a:t>        </a:t>
              </a:r>
              <a:r>
                <a:rPr lang="en-US" altLang="zh-CN" dirty="0"/>
                <a:t>Since above analysis do no take inflation into consideration according to Assumption III, if inflation is getting extremely worse during the three years, the accuracy of our analysis may be influenced</a:t>
              </a:r>
              <a:r>
                <a:rPr lang="en-US" altLang="zh-CN" sz="1000" dirty="0"/>
                <a:t>.</a:t>
              </a:r>
            </a:p>
          </p:txBody>
        </p:sp>
        <p:sp>
          <p:nvSpPr>
            <p:cNvPr id="16" name="文本框 83">
              <a:extLst>
                <a:ext uri="{FF2B5EF4-FFF2-40B4-BE49-F238E27FC236}">
                  <a16:creationId xmlns:a16="http://schemas.microsoft.com/office/drawing/2014/main" id="{31DB7B3C-D9E2-441B-917E-E953936BFD8D}"/>
                </a:ext>
              </a:extLst>
            </p:cNvPr>
            <p:cNvSpPr txBox="1">
              <a:spLocks noChangeArrowheads="1"/>
            </p:cNvSpPr>
            <p:nvPr/>
          </p:nvSpPr>
          <p:spPr bwMode="auto">
            <a:xfrm>
              <a:off x="103603" y="0"/>
              <a:ext cx="1516115" cy="461179"/>
            </a:xfrm>
            <a:prstGeom prst="rect">
              <a:avLst/>
            </a:prstGeom>
            <a:noFill/>
            <a:ln w="9525">
              <a:noFill/>
              <a:miter lim="800000"/>
              <a:headEnd/>
              <a:tailEnd/>
            </a:ln>
          </p:spPr>
          <p:txBody>
            <a:bodyPr>
              <a:spAutoFit/>
            </a:bodyPr>
            <a:lstStyle/>
            <a:p>
              <a:pPr defTabSz="512763" eaLnBrk="1" hangingPunct="1">
                <a:buFont typeface="Arial" pitchFamily="34" charset="0"/>
                <a:buNone/>
              </a:pPr>
              <a:r>
                <a:rPr lang="en-US" altLang="zh-CN" sz="2400" b="1"/>
                <a:t>Inflation</a:t>
              </a:r>
              <a:endParaRPr lang="en-US" altLang="zh-CN" sz="2400"/>
            </a:p>
          </p:txBody>
        </p:sp>
        <p:cxnSp>
          <p:nvCxnSpPr>
            <p:cNvPr id="17" name="直接连接符 120">
              <a:extLst>
                <a:ext uri="{FF2B5EF4-FFF2-40B4-BE49-F238E27FC236}">
                  <a16:creationId xmlns:a16="http://schemas.microsoft.com/office/drawing/2014/main" id="{4D925C01-929B-4956-98DE-B7AFBA3EFDA5}"/>
                </a:ext>
              </a:extLst>
            </p:cNvPr>
            <p:cNvCxnSpPr>
              <a:cxnSpLocks noChangeShapeType="1"/>
            </p:cNvCxnSpPr>
            <p:nvPr/>
          </p:nvCxnSpPr>
          <p:spPr bwMode="auto">
            <a:xfrm flipH="1">
              <a:off x="103603" y="45691"/>
              <a:ext cx="1" cy="362319"/>
            </a:xfrm>
            <a:prstGeom prst="line">
              <a:avLst/>
            </a:prstGeom>
            <a:noFill/>
            <a:ln w="9525">
              <a:solidFill>
                <a:srgbClr val="1C2E48"/>
              </a:solidFill>
              <a:round/>
              <a:headEnd/>
              <a:tailEnd/>
            </a:ln>
          </p:spPr>
        </p:cxnSp>
      </p:grpSp>
      <p:grpSp>
        <p:nvGrpSpPr>
          <p:cNvPr id="18" name="组合 28">
            <a:extLst>
              <a:ext uri="{FF2B5EF4-FFF2-40B4-BE49-F238E27FC236}">
                <a16:creationId xmlns:a16="http://schemas.microsoft.com/office/drawing/2014/main" id="{2EFA226F-5854-436A-978F-DB0377F804BC}"/>
              </a:ext>
            </a:extLst>
          </p:cNvPr>
          <p:cNvGrpSpPr>
            <a:grpSpLocks/>
          </p:cNvGrpSpPr>
          <p:nvPr/>
        </p:nvGrpSpPr>
        <p:grpSpPr bwMode="auto">
          <a:xfrm>
            <a:off x="1473200" y="4902200"/>
            <a:ext cx="9432925" cy="1498600"/>
            <a:chOff x="103604" y="0"/>
            <a:chExt cx="3046360" cy="2401758"/>
          </a:xfrm>
        </p:grpSpPr>
        <p:sp>
          <p:nvSpPr>
            <p:cNvPr id="19" name="矩形 13">
              <a:extLst>
                <a:ext uri="{FF2B5EF4-FFF2-40B4-BE49-F238E27FC236}">
                  <a16:creationId xmlns:a16="http://schemas.microsoft.com/office/drawing/2014/main" id="{305FF679-42B5-4BCE-90C2-2B3929FF781A}"/>
                </a:ext>
              </a:extLst>
            </p:cNvPr>
            <p:cNvSpPr>
              <a:spLocks noChangeArrowheads="1"/>
            </p:cNvSpPr>
            <p:nvPr/>
          </p:nvSpPr>
          <p:spPr bwMode="auto">
            <a:xfrm>
              <a:off x="103604" y="602946"/>
              <a:ext cx="3046360" cy="1798812"/>
            </a:xfrm>
            <a:prstGeom prst="rect">
              <a:avLst/>
            </a:prstGeom>
            <a:noFill/>
            <a:ln w="9525">
              <a:noFill/>
              <a:miter lim="800000"/>
              <a:headEnd/>
              <a:tailEnd/>
            </a:ln>
          </p:spPr>
          <p:txBody>
            <a:bodyPr>
              <a:spAutoFit/>
            </a:bodyPr>
            <a:lstStyle/>
            <a:p>
              <a:pPr defTabSz="684213">
                <a:lnSpc>
                  <a:spcPct val="125000"/>
                </a:lnSpc>
                <a:buFont typeface="Arial" pitchFamily="34" charset="0"/>
                <a:buNone/>
              </a:pPr>
              <a:r>
                <a:rPr lang="zh-CN" altLang="en-US" dirty="0"/>
                <a:t>        </a:t>
              </a:r>
              <a:r>
                <a:rPr lang="en-US" altLang="zh-CN" dirty="0"/>
                <a:t>Emergencies, such as a natural disaster or war can cause devastating effects on a small country. Financial markets will be hit hard due to the scarcity of materials and the need for reconstruction, which lead to return of these product being great deviated from expectations.</a:t>
              </a:r>
            </a:p>
          </p:txBody>
        </p:sp>
        <p:sp>
          <p:nvSpPr>
            <p:cNvPr id="20" name="文本框 83">
              <a:extLst>
                <a:ext uri="{FF2B5EF4-FFF2-40B4-BE49-F238E27FC236}">
                  <a16:creationId xmlns:a16="http://schemas.microsoft.com/office/drawing/2014/main" id="{C54E588A-886A-4B51-A890-01296668F928}"/>
                </a:ext>
              </a:extLst>
            </p:cNvPr>
            <p:cNvSpPr txBox="1">
              <a:spLocks noChangeArrowheads="1"/>
            </p:cNvSpPr>
            <p:nvPr/>
          </p:nvSpPr>
          <p:spPr bwMode="auto">
            <a:xfrm>
              <a:off x="103604" y="0"/>
              <a:ext cx="991526" cy="461892"/>
            </a:xfrm>
            <a:prstGeom prst="rect">
              <a:avLst/>
            </a:prstGeom>
            <a:noFill/>
            <a:ln w="9525">
              <a:noFill/>
              <a:miter lim="800000"/>
              <a:headEnd/>
              <a:tailEnd/>
            </a:ln>
          </p:spPr>
          <p:txBody>
            <a:bodyPr wrap="none">
              <a:spAutoFit/>
            </a:bodyPr>
            <a:lstStyle/>
            <a:p>
              <a:pPr defTabSz="512763" eaLnBrk="1" hangingPunct="1">
                <a:buFont typeface="Arial" pitchFamily="34" charset="0"/>
                <a:buNone/>
              </a:pPr>
              <a:r>
                <a:rPr lang="en-US" altLang="zh-CN" sz="2400" b="1"/>
                <a:t>Emergencies</a:t>
              </a:r>
              <a:endParaRPr lang="en-US" altLang="zh-CN" sz="2400"/>
            </a:p>
          </p:txBody>
        </p:sp>
        <p:cxnSp>
          <p:nvCxnSpPr>
            <p:cNvPr id="21" name="直接连接符 120">
              <a:extLst>
                <a:ext uri="{FF2B5EF4-FFF2-40B4-BE49-F238E27FC236}">
                  <a16:creationId xmlns:a16="http://schemas.microsoft.com/office/drawing/2014/main" id="{BD495D64-4659-47F1-9C77-A9C072BF8249}"/>
                </a:ext>
              </a:extLst>
            </p:cNvPr>
            <p:cNvCxnSpPr>
              <a:cxnSpLocks noChangeShapeType="1"/>
            </p:cNvCxnSpPr>
            <p:nvPr/>
          </p:nvCxnSpPr>
          <p:spPr bwMode="auto">
            <a:xfrm>
              <a:off x="103604" y="37358"/>
              <a:ext cx="0" cy="565588"/>
            </a:xfrm>
            <a:prstGeom prst="line">
              <a:avLst/>
            </a:prstGeom>
            <a:noFill/>
            <a:ln w="9525">
              <a:solidFill>
                <a:srgbClr val="2C3441"/>
              </a:solidFill>
              <a:round/>
              <a:headEnd/>
              <a:tailEnd/>
            </a:ln>
          </p:spPr>
        </p:cxnSp>
      </p:grpSp>
    </p:spTree>
    <p:extLst>
      <p:ext uri="{BB962C8B-B14F-4D97-AF65-F5344CB8AC3E}">
        <p14:creationId xmlns:p14="http://schemas.microsoft.com/office/powerpoint/2010/main" val="538091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5">
            <a:extLst>
              <a:ext uri="{FF2B5EF4-FFF2-40B4-BE49-F238E27FC236}">
                <a16:creationId xmlns:a16="http://schemas.microsoft.com/office/drawing/2014/main" id="{5608806D-2D6D-4A6F-9860-D0249C19A8A6}"/>
              </a:ext>
            </a:extLst>
          </p:cNvPr>
          <p:cNvSpPr txBox="1">
            <a:spLocks noChangeArrowheads="1"/>
          </p:cNvSpPr>
          <p:nvPr/>
        </p:nvSpPr>
        <p:spPr bwMode="auto">
          <a:xfrm>
            <a:off x="5234225" y="4299663"/>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err="1">
                <a:solidFill>
                  <a:srgbClr val="2C3441"/>
                </a:solidFill>
                <a:latin typeface="方正兰亭超细黑简体" pitchFamily="2" charset="-122"/>
                <a:ea typeface="方正兰亭超细黑简体" pitchFamily="2" charset="-122"/>
              </a:rPr>
              <a:t>SmallFund</a:t>
            </a:r>
            <a:endParaRPr lang="zh-CN" altLang="en-US" sz="2400" dirty="0">
              <a:solidFill>
                <a:srgbClr val="2C3441"/>
              </a:solidFill>
              <a:latin typeface="方正兰亭超细黑简体" pitchFamily="2" charset="-122"/>
              <a:ea typeface="方正兰亭超细黑简体" pitchFamily="2" charset="-122"/>
            </a:endParaRPr>
          </a:p>
        </p:txBody>
      </p:sp>
      <p:sp>
        <p:nvSpPr>
          <p:cNvPr id="16387" name="文本框 6">
            <a:extLst>
              <a:ext uri="{FF2B5EF4-FFF2-40B4-BE49-F238E27FC236}">
                <a16:creationId xmlns:a16="http://schemas.microsoft.com/office/drawing/2014/main" id="{30F6FF40-BA7B-4C3F-92E6-04AB4B56D262}"/>
              </a:ext>
            </a:extLst>
          </p:cNvPr>
          <p:cNvSpPr txBox="1">
            <a:spLocks noChangeArrowheads="1"/>
          </p:cNvSpPr>
          <p:nvPr/>
        </p:nvSpPr>
        <p:spPr bwMode="auto">
          <a:xfrm>
            <a:off x="3777314" y="2368260"/>
            <a:ext cx="5003129" cy="106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pPr>
            <a:r>
              <a:rPr lang="en-US" altLang="zh-CN" sz="5400" b="1" dirty="0">
                <a:solidFill>
                  <a:srgbClr val="2C3441"/>
                </a:solidFill>
                <a:latin typeface="High Tower Text" panose="02040502050506030303" pitchFamily="18" charset="0"/>
                <a:ea typeface="方正兰亭超细黑简体" pitchFamily="2" charset="-122"/>
              </a:rPr>
              <a:t>THANK YOU</a:t>
            </a:r>
          </a:p>
        </p:txBody>
      </p:sp>
    </p:spTree>
    <p:extLst>
      <p:ext uri="{BB962C8B-B14F-4D97-AF65-F5344CB8AC3E}">
        <p14:creationId xmlns:p14="http://schemas.microsoft.com/office/powerpoint/2010/main" val="2362481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79">
            <a:extLst>
              <a:ext uri="{FF2B5EF4-FFF2-40B4-BE49-F238E27FC236}">
                <a16:creationId xmlns:a16="http://schemas.microsoft.com/office/drawing/2014/main" id="{8A661FB2-F579-499C-88D9-C326A2700E45}"/>
              </a:ext>
            </a:extLst>
          </p:cNvPr>
          <p:cNvSpPr>
            <a:spLocks noChangeArrowheads="1"/>
          </p:cNvSpPr>
          <p:nvPr/>
        </p:nvSpPr>
        <p:spPr bwMode="auto">
          <a:xfrm>
            <a:off x="1392238" y="2388045"/>
            <a:ext cx="152400" cy="467996"/>
          </a:xfrm>
          <a:prstGeom prst="rect">
            <a:avLst/>
          </a:prstGeom>
          <a:solidFill>
            <a:srgbClr val="007B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dirty="0">
              <a:solidFill>
                <a:srgbClr val="FFFFFF"/>
              </a:solidFill>
              <a:latin typeface="Arial" panose="020B0604020202020204" pitchFamily="34" charset="0"/>
              <a:cs typeface="Arial" panose="020B0604020202020204" pitchFamily="34" charset="0"/>
            </a:endParaRPr>
          </a:p>
        </p:txBody>
      </p:sp>
      <p:sp>
        <p:nvSpPr>
          <p:cNvPr id="22531" name="矩形 80">
            <a:extLst>
              <a:ext uri="{FF2B5EF4-FFF2-40B4-BE49-F238E27FC236}">
                <a16:creationId xmlns:a16="http://schemas.microsoft.com/office/drawing/2014/main" id="{9CDEAF53-1A58-4EAD-A2A0-DAF7662F21D3}"/>
              </a:ext>
            </a:extLst>
          </p:cNvPr>
          <p:cNvSpPr>
            <a:spLocks noChangeArrowheads="1"/>
          </p:cNvSpPr>
          <p:nvPr/>
        </p:nvSpPr>
        <p:spPr bwMode="auto">
          <a:xfrm>
            <a:off x="1383002" y="4104178"/>
            <a:ext cx="162560" cy="467995"/>
          </a:xfrm>
          <a:prstGeom prst="rect">
            <a:avLst/>
          </a:prstGeom>
          <a:solidFill>
            <a:srgbClr val="2C34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2539" name="文本框 91">
            <a:extLst>
              <a:ext uri="{FF2B5EF4-FFF2-40B4-BE49-F238E27FC236}">
                <a16:creationId xmlns:a16="http://schemas.microsoft.com/office/drawing/2014/main" id="{26B9C60E-D0F1-40B8-BEA2-0DE8A0578287}"/>
              </a:ext>
            </a:extLst>
          </p:cNvPr>
          <p:cNvSpPr txBox="1">
            <a:spLocks noChangeArrowheads="1"/>
          </p:cNvSpPr>
          <p:nvPr/>
        </p:nvSpPr>
        <p:spPr bwMode="auto">
          <a:xfrm>
            <a:off x="1392238" y="668338"/>
            <a:ext cx="37701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t>Scope of the problem</a:t>
            </a:r>
          </a:p>
        </p:txBody>
      </p:sp>
      <p:sp>
        <p:nvSpPr>
          <p:cNvPr id="2" name="矩形 1">
            <a:extLst>
              <a:ext uri="{FF2B5EF4-FFF2-40B4-BE49-F238E27FC236}">
                <a16:creationId xmlns:a16="http://schemas.microsoft.com/office/drawing/2014/main" id="{16F6C9B3-1F5A-4A86-9882-FB826DC91E92}"/>
              </a:ext>
            </a:extLst>
          </p:cNvPr>
          <p:cNvSpPr/>
          <p:nvPr/>
        </p:nvSpPr>
        <p:spPr>
          <a:xfrm>
            <a:off x="1716882" y="2394376"/>
            <a:ext cx="8056880" cy="833305"/>
          </a:xfrm>
          <a:prstGeom prst="rect">
            <a:avLst/>
          </a:prstGeom>
        </p:spPr>
        <p:txBody>
          <a:bodyPr wrap="square">
            <a:spAutoFit/>
          </a:bodyPr>
          <a:lstStyle/>
          <a:p>
            <a:pPr>
              <a:lnSpc>
                <a:spcPct val="125000"/>
              </a:lnSpc>
            </a:pPr>
            <a:r>
              <a:rPr lang="en-US" altLang="zh-CN" sz="2000" dirty="0">
                <a:solidFill>
                  <a:schemeClr val="tx1">
                    <a:lumMod val="65000"/>
                    <a:lumOff val="35000"/>
                  </a:schemeClr>
                </a:solidFill>
                <a:latin typeface="+mn-lt"/>
                <a:cs typeface="Arial" panose="020B0604020202020204" pitchFamily="34" charset="0"/>
              </a:rPr>
              <a:t>Compare an option-based product against a capital-based product and outline the benefits and drawbacks of the two products.</a:t>
            </a:r>
          </a:p>
        </p:txBody>
      </p:sp>
      <p:sp>
        <p:nvSpPr>
          <p:cNvPr id="13" name="矩形 12">
            <a:extLst>
              <a:ext uri="{FF2B5EF4-FFF2-40B4-BE49-F238E27FC236}">
                <a16:creationId xmlns:a16="http://schemas.microsoft.com/office/drawing/2014/main" id="{2EDB5EEF-4E10-4C1B-968E-F7F7298C8FA5}"/>
              </a:ext>
            </a:extLst>
          </p:cNvPr>
          <p:cNvSpPr/>
          <p:nvPr/>
        </p:nvSpPr>
        <p:spPr>
          <a:xfrm>
            <a:off x="1716882" y="4068305"/>
            <a:ext cx="7589678" cy="506292"/>
          </a:xfrm>
          <a:prstGeom prst="rect">
            <a:avLst/>
          </a:prstGeom>
        </p:spPr>
        <p:txBody>
          <a:bodyPr wrap="square">
            <a:spAutoFit/>
          </a:bodyPr>
          <a:lstStyle/>
          <a:p>
            <a:pPr>
              <a:lnSpc>
                <a:spcPct val="150000"/>
              </a:lnSpc>
            </a:pPr>
            <a:r>
              <a:rPr lang="en-US" altLang="zh-CN" sz="2000" dirty="0">
                <a:solidFill>
                  <a:schemeClr val="tx1">
                    <a:lumMod val="65000"/>
                    <a:lumOff val="35000"/>
                  </a:schemeClr>
                </a:solidFill>
                <a:latin typeface="+mn-lt"/>
                <a:cs typeface="Arial" panose="020B0604020202020204" pitchFamily="34" charset="0"/>
              </a:rPr>
              <a:t>Put forward some suggestions when designing the two products.</a:t>
            </a:r>
            <a:endParaRPr lang="en-US" altLang="zh-CN" dirty="0">
              <a:solidFill>
                <a:schemeClr val="tx1">
                  <a:lumMod val="65000"/>
                  <a:lumOff val="35000"/>
                </a:schemeClr>
              </a:solidFill>
              <a:latin typeface="+mn-lt"/>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3" name="组合 46">
            <a:extLst>
              <a:ext uri="{FF2B5EF4-FFF2-40B4-BE49-F238E27FC236}">
                <a16:creationId xmlns:a16="http://schemas.microsoft.com/office/drawing/2014/main" id="{5C3DA145-CD98-45EB-B02F-7D58965455B5}"/>
              </a:ext>
            </a:extLst>
          </p:cNvPr>
          <p:cNvGrpSpPr>
            <a:grpSpLocks/>
          </p:cNvGrpSpPr>
          <p:nvPr/>
        </p:nvGrpSpPr>
        <p:grpSpPr bwMode="auto">
          <a:xfrm>
            <a:off x="1371395" y="1784587"/>
            <a:ext cx="3200602" cy="1413437"/>
            <a:chOff x="103602" y="0"/>
            <a:chExt cx="2512053" cy="1414131"/>
          </a:xfrm>
        </p:grpSpPr>
        <p:sp>
          <p:nvSpPr>
            <p:cNvPr id="20497" name="矩形 13">
              <a:extLst>
                <a:ext uri="{FF2B5EF4-FFF2-40B4-BE49-F238E27FC236}">
                  <a16:creationId xmlns:a16="http://schemas.microsoft.com/office/drawing/2014/main" id="{1D45B953-71B7-4DA7-8A45-3B4471565048}"/>
                </a:ext>
              </a:extLst>
            </p:cNvPr>
            <p:cNvSpPr>
              <a:spLocks noChangeArrowheads="1"/>
            </p:cNvSpPr>
            <p:nvPr/>
          </p:nvSpPr>
          <p:spPr bwMode="auto">
            <a:xfrm>
              <a:off x="103602" y="316497"/>
              <a:ext cx="2512053" cy="109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pPr>
              <a:r>
                <a:rPr lang="en-US" altLang="zh-CN" dirty="0">
                  <a:solidFill>
                    <a:srgbClr val="262626"/>
                  </a:solidFill>
                  <a:latin typeface="+mn-lt"/>
                  <a:ea typeface="微软雅黑" panose="020B0503020204020204" pitchFamily="34" charset="-122"/>
                  <a:sym typeface="Arial" panose="020B0604020202020204" pitchFamily="34" charset="0"/>
                </a:rPr>
                <a:t>The probability of capital backing of the capital-based products is 99%.	</a:t>
              </a:r>
            </a:p>
          </p:txBody>
        </p:sp>
        <p:sp>
          <p:nvSpPr>
            <p:cNvPr id="20498" name="文本框 83">
              <a:extLst>
                <a:ext uri="{FF2B5EF4-FFF2-40B4-BE49-F238E27FC236}">
                  <a16:creationId xmlns:a16="http://schemas.microsoft.com/office/drawing/2014/main" id="{92C986C4-6153-4112-80C5-DBD87ADE4503}"/>
                </a:ext>
              </a:extLst>
            </p:cNvPr>
            <p:cNvSpPr txBox="1">
              <a:spLocks noChangeArrowheads="1"/>
            </p:cNvSpPr>
            <p:nvPr/>
          </p:nvSpPr>
          <p:spPr bwMode="auto">
            <a:xfrm>
              <a:off x="103604" y="0"/>
              <a:ext cx="1241238" cy="40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defRPr>
                  <a:solidFill>
                    <a:schemeClr val="tx1"/>
                  </a:solidFill>
                  <a:latin typeface="Calibri" panose="020F0502020204030204" pitchFamily="34" charset="0"/>
                  <a:ea typeface="宋体" panose="02010600030101010101" pitchFamily="2" charset="-122"/>
                </a:defRPr>
              </a:lvl1pPr>
              <a:lvl2pPr marL="742950" indent="-285750" defTabSz="512763">
                <a:defRPr>
                  <a:solidFill>
                    <a:schemeClr val="tx1"/>
                  </a:solidFill>
                  <a:latin typeface="Calibri" panose="020F0502020204030204" pitchFamily="34" charset="0"/>
                  <a:ea typeface="宋体" panose="02010600030101010101" pitchFamily="2" charset="-122"/>
                </a:defRPr>
              </a:lvl2pPr>
              <a:lvl3pPr marL="1143000" indent="-228600" defTabSz="512763">
                <a:defRPr>
                  <a:solidFill>
                    <a:schemeClr val="tx1"/>
                  </a:solidFill>
                  <a:latin typeface="Calibri" panose="020F0502020204030204" pitchFamily="34" charset="0"/>
                  <a:ea typeface="宋体" panose="02010600030101010101" pitchFamily="2" charset="-122"/>
                </a:defRPr>
              </a:lvl3pPr>
              <a:lvl4pPr marL="1600200" indent="-228600" defTabSz="512763">
                <a:defRPr>
                  <a:solidFill>
                    <a:schemeClr val="tx1"/>
                  </a:solidFill>
                  <a:latin typeface="Calibri" panose="020F0502020204030204" pitchFamily="34" charset="0"/>
                  <a:ea typeface="宋体" panose="02010600030101010101" pitchFamily="2" charset="-122"/>
                </a:defRPr>
              </a:lvl4pPr>
              <a:lvl5pPr marL="2057400" indent="-228600" defTabSz="512763">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007BC6"/>
                  </a:solidFill>
                </a:rPr>
                <a:t>Assumption I</a:t>
              </a:r>
              <a:endParaRPr lang="zh-CN" altLang="en-US" sz="2000" b="1" dirty="0">
                <a:solidFill>
                  <a:srgbClr val="007BC6"/>
                </a:solidFill>
              </a:endParaRPr>
            </a:p>
          </p:txBody>
        </p:sp>
        <p:cxnSp>
          <p:nvCxnSpPr>
            <p:cNvPr id="20499" name="直接连接符 120">
              <a:extLst>
                <a:ext uri="{FF2B5EF4-FFF2-40B4-BE49-F238E27FC236}">
                  <a16:creationId xmlns:a16="http://schemas.microsoft.com/office/drawing/2014/main" id="{F649F848-7CCF-4D51-8216-0B9CCA153956}"/>
                </a:ext>
              </a:extLst>
            </p:cNvPr>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20484" name="组合 50">
            <a:extLst>
              <a:ext uri="{FF2B5EF4-FFF2-40B4-BE49-F238E27FC236}">
                <a16:creationId xmlns:a16="http://schemas.microsoft.com/office/drawing/2014/main" id="{6D628EEB-DC18-4F21-894F-7FDA5D8E0347}"/>
              </a:ext>
            </a:extLst>
          </p:cNvPr>
          <p:cNvGrpSpPr>
            <a:grpSpLocks/>
          </p:cNvGrpSpPr>
          <p:nvPr/>
        </p:nvGrpSpPr>
        <p:grpSpPr bwMode="auto">
          <a:xfrm>
            <a:off x="5590500" y="1784740"/>
            <a:ext cx="6085837" cy="1508600"/>
            <a:chOff x="103604" y="0"/>
            <a:chExt cx="3401202" cy="1509341"/>
          </a:xfrm>
        </p:grpSpPr>
        <p:sp>
          <p:nvSpPr>
            <p:cNvPr id="20494" name="矩形 13">
              <a:extLst>
                <a:ext uri="{FF2B5EF4-FFF2-40B4-BE49-F238E27FC236}">
                  <a16:creationId xmlns:a16="http://schemas.microsoft.com/office/drawing/2014/main" id="{0893DAFC-46F1-46C9-A061-A3D027F15A33}"/>
                </a:ext>
              </a:extLst>
            </p:cNvPr>
            <p:cNvSpPr>
              <a:spLocks noChangeArrowheads="1"/>
            </p:cNvSpPr>
            <p:nvPr/>
          </p:nvSpPr>
          <p:spPr bwMode="auto">
            <a:xfrm>
              <a:off x="103604" y="411708"/>
              <a:ext cx="3401202" cy="109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pPr>
              <a:r>
                <a:rPr lang="en-US" altLang="zh-CN" dirty="0">
                  <a:solidFill>
                    <a:srgbClr val="262626"/>
                  </a:solidFill>
                  <a:latin typeface="+mn-lt"/>
                  <a:ea typeface="微软雅黑" panose="020B0503020204020204" pitchFamily="34" charset="-122"/>
                  <a:sym typeface="Arial" panose="020B0604020202020204" pitchFamily="34" charset="0"/>
                </a:rPr>
                <a:t>For simplification, we suppose that both the amount in the investors’ funds and the stock price is 1 at our starting time point T, i.e. we only invest in 1 unit of stock at time T.</a:t>
              </a:r>
            </a:p>
          </p:txBody>
        </p:sp>
        <p:sp>
          <p:nvSpPr>
            <p:cNvPr id="20495" name="文本框 83">
              <a:extLst>
                <a:ext uri="{FF2B5EF4-FFF2-40B4-BE49-F238E27FC236}">
                  <a16:creationId xmlns:a16="http://schemas.microsoft.com/office/drawing/2014/main" id="{61DD5A25-10A6-4BB6-B966-296D4B0BF2C3}"/>
                </a:ext>
              </a:extLst>
            </p:cNvPr>
            <p:cNvSpPr txBox="1">
              <a:spLocks noChangeArrowheads="1"/>
            </p:cNvSpPr>
            <p:nvPr/>
          </p:nvSpPr>
          <p:spPr bwMode="auto">
            <a:xfrm>
              <a:off x="103604" y="0"/>
              <a:ext cx="922355" cy="40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defRPr>
                  <a:solidFill>
                    <a:schemeClr val="tx1"/>
                  </a:solidFill>
                  <a:latin typeface="Calibri" panose="020F0502020204030204" pitchFamily="34" charset="0"/>
                  <a:ea typeface="宋体" panose="02010600030101010101" pitchFamily="2" charset="-122"/>
                </a:defRPr>
              </a:lvl1pPr>
              <a:lvl2pPr marL="742950" indent="-285750" defTabSz="512763">
                <a:defRPr>
                  <a:solidFill>
                    <a:schemeClr val="tx1"/>
                  </a:solidFill>
                  <a:latin typeface="Calibri" panose="020F0502020204030204" pitchFamily="34" charset="0"/>
                  <a:ea typeface="宋体" panose="02010600030101010101" pitchFamily="2" charset="-122"/>
                </a:defRPr>
              </a:lvl2pPr>
              <a:lvl3pPr marL="1143000" indent="-228600" defTabSz="512763">
                <a:defRPr>
                  <a:solidFill>
                    <a:schemeClr val="tx1"/>
                  </a:solidFill>
                  <a:latin typeface="Calibri" panose="020F0502020204030204" pitchFamily="34" charset="0"/>
                  <a:ea typeface="宋体" panose="02010600030101010101" pitchFamily="2" charset="-122"/>
                </a:defRPr>
              </a:lvl3pPr>
              <a:lvl4pPr marL="1600200" indent="-228600" defTabSz="512763">
                <a:defRPr>
                  <a:solidFill>
                    <a:schemeClr val="tx1"/>
                  </a:solidFill>
                  <a:latin typeface="Calibri" panose="020F0502020204030204" pitchFamily="34" charset="0"/>
                  <a:ea typeface="宋体" panose="02010600030101010101" pitchFamily="2" charset="-122"/>
                </a:defRPr>
              </a:lvl4pPr>
              <a:lvl5pPr marL="2057400" indent="-228600" defTabSz="512763">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007BC6"/>
                  </a:solidFill>
                </a:rPr>
                <a:t>Assumption II</a:t>
              </a:r>
              <a:endParaRPr lang="zh-CN" altLang="en-US" sz="2000" b="1" dirty="0">
                <a:solidFill>
                  <a:srgbClr val="007BC6"/>
                </a:solidFill>
              </a:endParaRPr>
            </a:p>
          </p:txBody>
        </p:sp>
        <p:cxnSp>
          <p:nvCxnSpPr>
            <p:cNvPr id="20496" name="直接连接符 120">
              <a:extLst>
                <a:ext uri="{FF2B5EF4-FFF2-40B4-BE49-F238E27FC236}">
                  <a16:creationId xmlns:a16="http://schemas.microsoft.com/office/drawing/2014/main" id="{CB1890CC-D905-4004-85D1-F0C51762BC42}"/>
                </a:ext>
              </a:extLst>
            </p:cNvPr>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20485" name="组合 54">
            <a:extLst>
              <a:ext uri="{FF2B5EF4-FFF2-40B4-BE49-F238E27FC236}">
                <a16:creationId xmlns:a16="http://schemas.microsoft.com/office/drawing/2014/main" id="{C286C659-67D1-4206-A02A-FE67070B2F8F}"/>
              </a:ext>
            </a:extLst>
          </p:cNvPr>
          <p:cNvGrpSpPr>
            <a:grpSpLocks/>
          </p:cNvGrpSpPr>
          <p:nvPr/>
        </p:nvGrpSpPr>
        <p:grpSpPr bwMode="auto">
          <a:xfrm>
            <a:off x="1343001" y="3513454"/>
            <a:ext cx="3015636" cy="1800272"/>
            <a:chOff x="103604" y="0"/>
            <a:chExt cx="3015585" cy="1801157"/>
          </a:xfrm>
        </p:grpSpPr>
        <p:sp>
          <p:nvSpPr>
            <p:cNvPr id="20491" name="矩形 13">
              <a:extLst>
                <a:ext uri="{FF2B5EF4-FFF2-40B4-BE49-F238E27FC236}">
                  <a16:creationId xmlns:a16="http://schemas.microsoft.com/office/drawing/2014/main" id="{A2321864-672D-4669-AD6B-AFDA63F0DB26}"/>
                </a:ext>
              </a:extLst>
            </p:cNvPr>
            <p:cNvSpPr>
              <a:spLocks noChangeArrowheads="1"/>
            </p:cNvSpPr>
            <p:nvPr/>
          </p:nvSpPr>
          <p:spPr bwMode="auto">
            <a:xfrm>
              <a:off x="103604" y="357103"/>
              <a:ext cx="3015585" cy="144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pPr>
              <a:r>
                <a:rPr lang="en-US" altLang="zh-CN" dirty="0">
                  <a:solidFill>
                    <a:srgbClr val="262626"/>
                  </a:solidFill>
                  <a:latin typeface="+mn-lt"/>
                  <a:ea typeface="微软雅黑" panose="020B0503020204020204" pitchFamily="34" charset="-122"/>
                  <a:sym typeface="Arial" panose="020B0604020202020204" pitchFamily="34" charset="0"/>
                </a:rPr>
                <a:t>Since the term of the product is only three years, we do not take inflations into consideration.</a:t>
              </a:r>
            </a:p>
          </p:txBody>
        </p:sp>
        <p:sp>
          <p:nvSpPr>
            <p:cNvPr id="20492" name="文本框 83">
              <a:extLst>
                <a:ext uri="{FF2B5EF4-FFF2-40B4-BE49-F238E27FC236}">
                  <a16:creationId xmlns:a16="http://schemas.microsoft.com/office/drawing/2014/main" id="{E278237D-1A91-4409-953D-7261C5C20665}"/>
                </a:ext>
              </a:extLst>
            </p:cNvPr>
            <p:cNvSpPr txBox="1">
              <a:spLocks noChangeArrowheads="1"/>
            </p:cNvSpPr>
            <p:nvPr/>
          </p:nvSpPr>
          <p:spPr bwMode="auto">
            <a:xfrm>
              <a:off x="103604" y="0"/>
              <a:ext cx="1719288" cy="40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defRPr>
                  <a:solidFill>
                    <a:schemeClr val="tx1"/>
                  </a:solidFill>
                  <a:latin typeface="Calibri" panose="020F0502020204030204" pitchFamily="34" charset="0"/>
                  <a:ea typeface="宋体" panose="02010600030101010101" pitchFamily="2" charset="-122"/>
                </a:defRPr>
              </a:lvl1pPr>
              <a:lvl2pPr marL="742950" indent="-285750" defTabSz="512763">
                <a:defRPr>
                  <a:solidFill>
                    <a:schemeClr val="tx1"/>
                  </a:solidFill>
                  <a:latin typeface="Calibri" panose="020F0502020204030204" pitchFamily="34" charset="0"/>
                  <a:ea typeface="宋体" panose="02010600030101010101" pitchFamily="2" charset="-122"/>
                </a:defRPr>
              </a:lvl2pPr>
              <a:lvl3pPr marL="1143000" indent="-228600" defTabSz="512763">
                <a:defRPr>
                  <a:solidFill>
                    <a:schemeClr val="tx1"/>
                  </a:solidFill>
                  <a:latin typeface="Calibri" panose="020F0502020204030204" pitchFamily="34" charset="0"/>
                  <a:ea typeface="宋体" panose="02010600030101010101" pitchFamily="2" charset="-122"/>
                </a:defRPr>
              </a:lvl3pPr>
              <a:lvl4pPr marL="1600200" indent="-228600" defTabSz="512763">
                <a:defRPr>
                  <a:solidFill>
                    <a:schemeClr val="tx1"/>
                  </a:solidFill>
                  <a:latin typeface="Calibri" panose="020F0502020204030204" pitchFamily="34" charset="0"/>
                  <a:ea typeface="宋体" panose="02010600030101010101" pitchFamily="2" charset="-122"/>
                </a:defRPr>
              </a:lvl4pPr>
              <a:lvl5pPr marL="2057400" indent="-228600" defTabSz="512763">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007BC6"/>
                  </a:solidFill>
                </a:rPr>
                <a:t>Assumption III</a:t>
              </a:r>
              <a:endParaRPr lang="zh-CN" altLang="en-US" sz="2000" b="1" dirty="0">
                <a:solidFill>
                  <a:srgbClr val="007BC6"/>
                </a:solidFill>
              </a:endParaRPr>
            </a:p>
          </p:txBody>
        </p:sp>
        <p:cxnSp>
          <p:nvCxnSpPr>
            <p:cNvPr id="20493" name="直接连接符 120">
              <a:extLst>
                <a:ext uri="{FF2B5EF4-FFF2-40B4-BE49-F238E27FC236}">
                  <a16:creationId xmlns:a16="http://schemas.microsoft.com/office/drawing/2014/main" id="{CC67AA5E-AC26-4F95-AC78-96A16B09952F}"/>
                </a:ext>
              </a:extLst>
            </p:cNvPr>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20486" name="组合 58">
            <a:extLst>
              <a:ext uri="{FF2B5EF4-FFF2-40B4-BE49-F238E27FC236}">
                <a16:creationId xmlns:a16="http://schemas.microsoft.com/office/drawing/2014/main" id="{EF5B181E-5F0D-4604-AB84-8855320434BB}"/>
              </a:ext>
            </a:extLst>
          </p:cNvPr>
          <p:cNvGrpSpPr>
            <a:grpSpLocks/>
          </p:cNvGrpSpPr>
          <p:nvPr/>
        </p:nvGrpSpPr>
        <p:grpSpPr bwMode="auto">
          <a:xfrm>
            <a:off x="5590506" y="3523070"/>
            <a:ext cx="6085831" cy="1791716"/>
            <a:chOff x="277103" y="-38464"/>
            <a:chExt cx="2412145" cy="1792599"/>
          </a:xfrm>
        </p:grpSpPr>
        <p:sp>
          <p:nvSpPr>
            <p:cNvPr id="20488" name="矩形 13">
              <a:extLst>
                <a:ext uri="{FF2B5EF4-FFF2-40B4-BE49-F238E27FC236}">
                  <a16:creationId xmlns:a16="http://schemas.microsoft.com/office/drawing/2014/main" id="{9CCB2EF4-8190-4092-BAF7-0E1EE6515EF0}"/>
                </a:ext>
              </a:extLst>
            </p:cNvPr>
            <p:cNvSpPr>
              <a:spLocks noChangeArrowheads="1"/>
            </p:cNvSpPr>
            <p:nvPr/>
          </p:nvSpPr>
          <p:spPr bwMode="auto">
            <a:xfrm>
              <a:off x="277103" y="310081"/>
              <a:ext cx="2412145" cy="144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pPr>
              <a:r>
                <a:rPr lang="en-US" altLang="zh-CN" dirty="0">
                  <a:solidFill>
                    <a:srgbClr val="262626"/>
                  </a:solidFill>
                  <a:latin typeface="+mn-lt"/>
                  <a:ea typeface="微软雅黑" panose="020B0503020204020204" pitchFamily="34" charset="-122"/>
                  <a:sym typeface="Arial" panose="020B0604020202020204" pitchFamily="34" charset="0"/>
                </a:rPr>
                <a:t>After fitness of original data, we assume that the yield rates of equity are normally distributed, and the yield rates of bond and cash have a </a:t>
              </a:r>
              <a:r>
                <a:rPr lang="en-US" altLang="zh-CN" dirty="0" err="1">
                  <a:solidFill>
                    <a:srgbClr val="262626"/>
                  </a:solidFill>
                  <a:latin typeface="+mn-lt"/>
                  <a:ea typeface="微软雅黑" panose="020B0503020204020204" pitchFamily="34" charset="-122"/>
                  <a:sym typeface="Arial" panose="020B0604020202020204" pitchFamily="34" charset="0"/>
                </a:rPr>
                <a:t>Weibull</a:t>
              </a:r>
              <a:r>
                <a:rPr lang="en-US" altLang="zh-CN" dirty="0">
                  <a:solidFill>
                    <a:srgbClr val="262626"/>
                  </a:solidFill>
                  <a:latin typeface="+mn-lt"/>
                  <a:ea typeface="微软雅黑" panose="020B0503020204020204" pitchFamily="34" charset="-122"/>
                  <a:sym typeface="Arial" panose="020B0604020202020204" pitchFamily="34" charset="0"/>
                </a:rPr>
                <a:t> distribution to generate the investment return rate in the future.</a:t>
              </a:r>
            </a:p>
          </p:txBody>
        </p:sp>
        <p:sp>
          <p:nvSpPr>
            <p:cNvPr id="20489" name="文本框 83">
              <a:extLst>
                <a:ext uri="{FF2B5EF4-FFF2-40B4-BE49-F238E27FC236}">
                  <a16:creationId xmlns:a16="http://schemas.microsoft.com/office/drawing/2014/main" id="{C29CC8EB-E091-4468-B484-5291284F0561}"/>
                </a:ext>
              </a:extLst>
            </p:cNvPr>
            <p:cNvSpPr txBox="1">
              <a:spLocks noChangeArrowheads="1"/>
            </p:cNvSpPr>
            <p:nvPr/>
          </p:nvSpPr>
          <p:spPr bwMode="auto">
            <a:xfrm>
              <a:off x="277104" y="-38464"/>
              <a:ext cx="822410" cy="40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defRPr>
                  <a:solidFill>
                    <a:schemeClr val="tx1"/>
                  </a:solidFill>
                  <a:latin typeface="Calibri" panose="020F0502020204030204" pitchFamily="34" charset="0"/>
                  <a:ea typeface="宋体" panose="02010600030101010101" pitchFamily="2" charset="-122"/>
                </a:defRPr>
              </a:lvl1pPr>
              <a:lvl2pPr marL="742950" indent="-285750" defTabSz="512763">
                <a:defRPr>
                  <a:solidFill>
                    <a:schemeClr val="tx1"/>
                  </a:solidFill>
                  <a:latin typeface="Calibri" panose="020F0502020204030204" pitchFamily="34" charset="0"/>
                  <a:ea typeface="宋体" panose="02010600030101010101" pitchFamily="2" charset="-122"/>
                </a:defRPr>
              </a:lvl2pPr>
              <a:lvl3pPr marL="1143000" indent="-228600" defTabSz="512763">
                <a:defRPr>
                  <a:solidFill>
                    <a:schemeClr val="tx1"/>
                  </a:solidFill>
                  <a:latin typeface="Calibri" panose="020F0502020204030204" pitchFamily="34" charset="0"/>
                  <a:ea typeface="宋体" panose="02010600030101010101" pitchFamily="2" charset="-122"/>
                </a:defRPr>
              </a:lvl3pPr>
              <a:lvl4pPr marL="1600200" indent="-228600" defTabSz="512763">
                <a:defRPr>
                  <a:solidFill>
                    <a:schemeClr val="tx1"/>
                  </a:solidFill>
                  <a:latin typeface="Calibri" panose="020F0502020204030204" pitchFamily="34" charset="0"/>
                  <a:ea typeface="宋体" panose="02010600030101010101" pitchFamily="2" charset="-122"/>
                </a:defRPr>
              </a:lvl4pPr>
              <a:lvl5pPr marL="2057400" indent="-228600" defTabSz="512763">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007BC6"/>
                  </a:solidFill>
                </a:rPr>
                <a:t>Assumption IV</a:t>
              </a:r>
              <a:endParaRPr lang="zh-CN" altLang="en-US" sz="2000" b="1" dirty="0">
                <a:solidFill>
                  <a:srgbClr val="007BC6"/>
                </a:solidFill>
              </a:endParaRPr>
            </a:p>
          </p:txBody>
        </p:sp>
        <p:cxnSp>
          <p:nvCxnSpPr>
            <p:cNvPr id="20490" name="直接连接符 120">
              <a:extLst>
                <a:ext uri="{FF2B5EF4-FFF2-40B4-BE49-F238E27FC236}">
                  <a16:creationId xmlns:a16="http://schemas.microsoft.com/office/drawing/2014/main" id="{2D8F377C-B2C0-4CFB-B48F-95C860110E2F}"/>
                </a:ext>
              </a:extLst>
            </p:cNvPr>
            <p:cNvCxnSpPr>
              <a:cxnSpLocks noChangeShapeType="1"/>
            </p:cNvCxnSpPr>
            <p:nvPr/>
          </p:nvCxnSpPr>
          <p:spPr bwMode="auto">
            <a:xfrm>
              <a:off x="277104" y="39529"/>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sp>
        <p:nvSpPr>
          <p:cNvPr id="20487" name="文本框 19">
            <a:extLst>
              <a:ext uri="{FF2B5EF4-FFF2-40B4-BE49-F238E27FC236}">
                <a16:creationId xmlns:a16="http://schemas.microsoft.com/office/drawing/2014/main" id="{4964A89F-993F-47CB-B137-B5282F9CA6A4}"/>
              </a:ext>
            </a:extLst>
          </p:cNvPr>
          <p:cNvSpPr txBox="1">
            <a:spLocks noChangeArrowheads="1"/>
          </p:cNvSpPr>
          <p:nvPr/>
        </p:nvSpPr>
        <p:spPr bwMode="auto">
          <a:xfrm>
            <a:off x="1392238" y="668338"/>
            <a:ext cx="23276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t>Assumptions</a:t>
            </a:r>
          </a:p>
        </p:txBody>
      </p:sp>
      <p:sp>
        <p:nvSpPr>
          <p:cNvPr id="2" name="矩形 1">
            <a:extLst>
              <a:ext uri="{FF2B5EF4-FFF2-40B4-BE49-F238E27FC236}">
                <a16:creationId xmlns:a16="http://schemas.microsoft.com/office/drawing/2014/main" id="{17FF916A-1395-4654-82DA-63CFCCE272E3}"/>
              </a:ext>
            </a:extLst>
          </p:cNvPr>
          <p:cNvSpPr/>
          <p:nvPr/>
        </p:nvSpPr>
        <p:spPr>
          <a:xfrm>
            <a:off x="864179" y="5545579"/>
            <a:ext cx="10208949" cy="707886"/>
          </a:xfrm>
          <a:prstGeom prst="rect">
            <a:avLst/>
          </a:prstGeom>
        </p:spPr>
        <p:txBody>
          <a:bodyPr wrap="none">
            <a:spAutoFit/>
          </a:bodyPr>
          <a:lstStyle/>
          <a:p>
            <a:r>
              <a:rPr lang="en-US" altLang="zh-CN" b="1" dirty="0">
                <a:solidFill>
                  <a:srgbClr val="262626"/>
                </a:solidFill>
                <a:latin typeface="Arial" panose="020B0604020202020204" pitchFamily="34" charset="0"/>
                <a:ea typeface="微软雅黑" panose="020B0503020204020204" pitchFamily="34" charset="-122"/>
                <a:sym typeface="Arial" panose="020B0604020202020204" pitchFamily="34" charset="0"/>
              </a:rPr>
              <a:t>Detailed discussion of Assumption IV, will be showed later in Part 2 </a:t>
            </a:r>
            <a:r>
              <a:rPr lang="zh-CN" altLang="en-US" b="1" dirty="0">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en-US" altLang="zh-CN" b="1" dirty="0">
                <a:solidFill>
                  <a:srgbClr val="262626"/>
                </a:solidFill>
                <a:latin typeface="Arial" panose="020B0604020202020204" pitchFamily="34" charset="0"/>
                <a:ea typeface="微软雅黑" panose="020B0503020204020204" pitchFamily="34" charset="-122"/>
                <a:sym typeface="Arial" panose="020B0604020202020204" pitchFamily="34" charset="0"/>
              </a:rPr>
              <a:t>Analysis of products.</a:t>
            </a:r>
            <a:endParaRPr lang="zh-CN" altLang="en-US" sz="40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3" name="同心圆 73">
            <a:extLst>
              <a:ext uri="{FF2B5EF4-FFF2-40B4-BE49-F238E27FC236}">
                <a16:creationId xmlns:a16="http://schemas.microsoft.com/office/drawing/2014/main" id="{293C5FAB-82D9-4B4F-80C0-E0C136B406D7}"/>
              </a:ext>
            </a:extLst>
          </p:cNvPr>
          <p:cNvSpPr>
            <a:spLocks/>
          </p:cNvSpPr>
          <p:nvPr/>
        </p:nvSpPr>
        <p:spPr bwMode="auto">
          <a:xfrm>
            <a:off x="836612" y="2279485"/>
            <a:ext cx="2963228" cy="2965933"/>
          </a:xfrm>
          <a:custGeom>
            <a:avLst/>
            <a:gdLst>
              <a:gd name="T0" fmla="*/ 0 w 1739611"/>
              <a:gd name="T1" fmla="*/ 870096 h 1739611"/>
              <a:gd name="T2" fmla="*/ 868508 w 1739611"/>
              <a:gd name="T3" fmla="*/ 0 h 1739611"/>
              <a:gd name="T4" fmla="*/ 1737017 w 1739611"/>
              <a:gd name="T5" fmla="*/ 870096 h 1739611"/>
              <a:gd name="T6" fmla="*/ 868508 w 1739611"/>
              <a:gd name="T7" fmla="*/ 1740190 h 1739611"/>
              <a:gd name="T8" fmla="*/ 0 w 1739611"/>
              <a:gd name="T9" fmla="*/ 870096 h 1739611"/>
              <a:gd name="T10" fmla="*/ 314104 w 1739611"/>
              <a:gd name="T11" fmla="*/ 870096 h 1739611"/>
              <a:gd name="T12" fmla="*/ 868508 w 1739611"/>
              <a:gd name="T13" fmla="*/ 1425512 h 1739611"/>
              <a:gd name="T14" fmla="*/ 1422913 w 1739611"/>
              <a:gd name="T15" fmla="*/ 870096 h 1739611"/>
              <a:gd name="T16" fmla="*/ 868508 w 1739611"/>
              <a:gd name="T17" fmla="*/ 314678 h 1739611"/>
              <a:gd name="T18" fmla="*/ 314104 w 1739611"/>
              <a:gd name="T19" fmla="*/ 870096 h 1739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solidFill>
            <a:srgbClr val="007B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514" name="同心圆 74">
            <a:extLst>
              <a:ext uri="{FF2B5EF4-FFF2-40B4-BE49-F238E27FC236}">
                <a16:creationId xmlns:a16="http://schemas.microsoft.com/office/drawing/2014/main" id="{2027DA00-DA36-4D0E-950F-1EB9455B88C6}"/>
              </a:ext>
            </a:extLst>
          </p:cNvPr>
          <p:cNvSpPr>
            <a:spLocks/>
          </p:cNvSpPr>
          <p:nvPr/>
        </p:nvSpPr>
        <p:spPr bwMode="auto">
          <a:xfrm>
            <a:off x="4388009" y="2279485"/>
            <a:ext cx="2963227" cy="2963227"/>
          </a:xfrm>
          <a:custGeom>
            <a:avLst/>
            <a:gdLst>
              <a:gd name="T0" fmla="*/ 0 w 1739611"/>
              <a:gd name="T1" fmla="*/ 870096 h 1739611"/>
              <a:gd name="T2" fmla="*/ 870096 w 1739611"/>
              <a:gd name="T3" fmla="*/ 0 h 1739611"/>
              <a:gd name="T4" fmla="*/ 1740190 w 1739611"/>
              <a:gd name="T5" fmla="*/ 870096 h 1739611"/>
              <a:gd name="T6" fmla="*/ 870096 w 1739611"/>
              <a:gd name="T7" fmla="*/ 1740190 h 1739611"/>
              <a:gd name="T8" fmla="*/ 0 w 1739611"/>
              <a:gd name="T9" fmla="*/ 870096 h 1739611"/>
              <a:gd name="T10" fmla="*/ 314678 w 1739611"/>
              <a:gd name="T11" fmla="*/ 870096 h 1739611"/>
              <a:gd name="T12" fmla="*/ 870096 w 1739611"/>
              <a:gd name="T13" fmla="*/ 1425512 h 1739611"/>
              <a:gd name="T14" fmla="*/ 1425512 w 1739611"/>
              <a:gd name="T15" fmla="*/ 870096 h 1739611"/>
              <a:gd name="T16" fmla="*/ 870096 w 1739611"/>
              <a:gd name="T17" fmla="*/ 314678 h 1739611"/>
              <a:gd name="T18" fmla="*/ 314678 w 1739611"/>
              <a:gd name="T19" fmla="*/ 870096 h 1739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solidFill>
            <a:srgbClr val="2C34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515" name="同心圆 75">
            <a:extLst>
              <a:ext uri="{FF2B5EF4-FFF2-40B4-BE49-F238E27FC236}">
                <a16:creationId xmlns:a16="http://schemas.microsoft.com/office/drawing/2014/main" id="{DF837587-1124-4843-96B4-E8C741542DD9}"/>
              </a:ext>
            </a:extLst>
          </p:cNvPr>
          <p:cNvSpPr>
            <a:spLocks/>
          </p:cNvSpPr>
          <p:nvPr/>
        </p:nvSpPr>
        <p:spPr bwMode="auto">
          <a:xfrm>
            <a:off x="7939405" y="2279486"/>
            <a:ext cx="2963226" cy="2963226"/>
          </a:xfrm>
          <a:custGeom>
            <a:avLst/>
            <a:gdLst>
              <a:gd name="T0" fmla="*/ 0 w 1739611"/>
              <a:gd name="T1" fmla="*/ 870096 h 1739611"/>
              <a:gd name="T2" fmla="*/ 870096 w 1739611"/>
              <a:gd name="T3" fmla="*/ 0 h 1739611"/>
              <a:gd name="T4" fmla="*/ 1740190 w 1739611"/>
              <a:gd name="T5" fmla="*/ 870096 h 1739611"/>
              <a:gd name="T6" fmla="*/ 870096 w 1739611"/>
              <a:gd name="T7" fmla="*/ 1740190 h 1739611"/>
              <a:gd name="T8" fmla="*/ 0 w 1739611"/>
              <a:gd name="T9" fmla="*/ 870096 h 1739611"/>
              <a:gd name="T10" fmla="*/ 314678 w 1739611"/>
              <a:gd name="T11" fmla="*/ 870096 h 1739611"/>
              <a:gd name="T12" fmla="*/ 870096 w 1739611"/>
              <a:gd name="T13" fmla="*/ 1425512 h 1739611"/>
              <a:gd name="T14" fmla="*/ 1425512 w 1739611"/>
              <a:gd name="T15" fmla="*/ 870096 h 1739611"/>
              <a:gd name="T16" fmla="*/ 870096 w 1739611"/>
              <a:gd name="T17" fmla="*/ 314678 h 1739611"/>
              <a:gd name="T18" fmla="*/ 314678 w 1739611"/>
              <a:gd name="T19" fmla="*/ 870096 h 1739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solidFill>
            <a:srgbClr val="1C2E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516" name="文本框 76">
            <a:extLst>
              <a:ext uri="{FF2B5EF4-FFF2-40B4-BE49-F238E27FC236}">
                <a16:creationId xmlns:a16="http://schemas.microsoft.com/office/drawing/2014/main" id="{FBA99B8F-7D99-4D12-A5C5-F9942CFD17AD}"/>
              </a:ext>
            </a:extLst>
          </p:cNvPr>
          <p:cNvSpPr txBox="1">
            <a:spLocks noChangeArrowheads="1"/>
          </p:cNvSpPr>
          <p:nvPr/>
        </p:nvSpPr>
        <p:spPr bwMode="auto">
          <a:xfrm>
            <a:off x="1783051" y="3533612"/>
            <a:ext cx="1190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007BC6"/>
                </a:solidFill>
              </a:rPr>
              <a:t>Analysis</a:t>
            </a:r>
            <a:endParaRPr lang="zh-CN" altLang="en-US" sz="1100" dirty="0">
              <a:solidFill>
                <a:srgbClr val="007BC6"/>
              </a:solidFill>
            </a:endParaRPr>
          </a:p>
        </p:txBody>
      </p:sp>
      <p:sp>
        <p:nvSpPr>
          <p:cNvPr id="21517" name="文本框 77">
            <a:extLst>
              <a:ext uri="{FF2B5EF4-FFF2-40B4-BE49-F238E27FC236}">
                <a16:creationId xmlns:a16="http://schemas.microsoft.com/office/drawing/2014/main" id="{0ABE81FA-F711-40EC-8CA7-F245ABABF2E8}"/>
              </a:ext>
            </a:extLst>
          </p:cNvPr>
          <p:cNvSpPr txBox="1">
            <a:spLocks noChangeArrowheads="1"/>
          </p:cNvSpPr>
          <p:nvPr/>
        </p:nvSpPr>
        <p:spPr bwMode="auto">
          <a:xfrm>
            <a:off x="4931384" y="3530265"/>
            <a:ext cx="18764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1C2E48"/>
                </a:solidFill>
              </a:rPr>
              <a:t>Improvement</a:t>
            </a:r>
            <a:endParaRPr lang="zh-CN" altLang="en-US" sz="1100" dirty="0">
              <a:solidFill>
                <a:srgbClr val="1C2E48"/>
              </a:solidFill>
            </a:endParaRPr>
          </a:p>
        </p:txBody>
      </p:sp>
      <p:sp>
        <p:nvSpPr>
          <p:cNvPr id="21518" name="文本框 78">
            <a:extLst>
              <a:ext uri="{FF2B5EF4-FFF2-40B4-BE49-F238E27FC236}">
                <a16:creationId xmlns:a16="http://schemas.microsoft.com/office/drawing/2014/main" id="{6F0ACD44-59DF-4688-8EA7-8AA0ADC85763}"/>
              </a:ext>
            </a:extLst>
          </p:cNvPr>
          <p:cNvSpPr txBox="1">
            <a:spLocks noChangeArrowheads="1"/>
          </p:cNvSpPr>
          <p:nvPr/>
        </p:nvSpPr>
        <p:spPr bwMode="auto">
          <a:xfrm>
            <a:off x="8595792" y="3548852"/>
            <a:ext cx="16866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2C3441"/>
                </a:solidFill>
              </a:rPr>
              <a:t>Comparison</a:t>
            </a:r>
            <a:endParaRPr lang="zh-CN" altLang="en-US" sz="1100" dirty="0">
              <a:solidFill>
                <a:srgbClr val="2C3441"/>
              </a:solidFill>
            </a:endParaRPr>
          </a:p>
        </p:txBody>
      </p:sp>
      <p:sp>
        <p:nvSpPr>
          <p:cNvPr id="21519" name="文本框 15">
            <a:extLst>
              <a:ext uri="{FF2B5EF4-FFF2-40B4-BE49-F238E27FC236}">
                <a16:creationId xmlns:a16="http://schemas.microsoft.com/office/drawing/2014/main" id="{83700707-D287-4A02-8776-E4DB2EC7DB82}"/>
              </a:ext>
            </a:extLst>
          </p:cNvPr>
          <p:cNvSpPr txBox="1">
            <a:spLocks noChangeArrowheads="1"/>
          </p:cNvSpPr>
          <p:nvPr/>
        </p:nvSpPr>
        <p:spPr bwMode="auto">
          <a:xfrm>
            <a:off x="1392238" y="668338"/>
            <a:ext cx="15808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t>Outlines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32">
            <a:extLst>
              <a:ext uri="{FF2B5EF4-FFF2-40B4-BE49-F238E27FC236}">
                <a16:creationId xmlns:a16="http://schemas.microsoft.com/office/drawing/2014/main" id="{1BC36344-5141-4990-9E56-50BD713A79B5}"/>
              </a:ext>
            </a:extLst>
          </p:cNvPr>
          <p:cNvSpPr txBox="1">
            <a:spLocks noChangeArrowheads="1"/>
          </p:cNvSpPr>
          <p:nvPr/>
        </p:nvSpPr>
        <p:spPr bwMode="auto">
          <a:xfrm>
            <a:off x="1392238" y="668338"/>
            <a:ext cx="39006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t>Outlines: Analysis Part</a:t>
            </a:r>
          </a:p>
        </p:txBody>
      </p:sp>
      <p:grpSp>
        <p:nvGrpSpPr>
          <p:cNvPr id="27659" name="组合 21">
            <a:extLst>
              <a:ext uri="{FF2B5EF4-FFF2-40B4-BE49-F238E27FC236}">
                <a16:creationId xmlns:a16="http://schemas.microsoft.com/office/drawing/2014/main" id="{95FD87C0-1F92-4438-8C7C-413F2EDBE9FF}"/>
              </a:ext>
            </a:extLst>
          </p:cNvPr>
          <p:cNvGrpSpPr>
            <a:grpSpLocks/>
          </p:cNvGrpSpPr>
          <p:nvPr/>
        </p:nvGrpSpPr>
        <p:grpSpPr bwMode="auto">
          <a:xfrm>
            <a:off x="1392238" y="1713497"/>
            <a:ext cx="8950642" cy="3891487"/>
            <a:chOff x="103603" y="-42460"/>
            <a:chExt cx="9556976" cy="3887398"/>
          </a:xfrm>
        </p:grpSpPr>
        <p:sp>
          <p:nvSpPr>
            <p:cNvPr id="27664" name="矩形 13">
              <a:extLst>
                <a:ext uri="{FF2B5EF4-FFF2-40B4-BE49-F238E27FC236}">
                  <a16:creationId xmlns:a16="http://schemas.microsoft.com/office/drawing/2014/main" id="{54C66CCC-F74C-4826-B0A0-6D88AB8F9B63}"/>
                </a:ext>
              </a:extLst>
            </p:cNvPr>
            <p:cNvSpPr>
              <a:spLocks noChangeArrowheads="1"/>
            </p:cNvSpPr>
            <p:nvPr/>
          </p:nvSpPr>
          <p:spPr bwMode="auto">
            <a:xfrm>
              <a:off x="103603" y="483450"/>
              <a:ext cx="9556976" cy="336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50000"/>
                </a:lnSpc>
                <a:buFont typeface="Arial" panose="020B0604020202020204" pitchFamily="34" charset="0"/>
                <a:buChar char="•"/>
              </a:pPr>
              <a:r>
                <a:rPr lang="en-US" altLang="zh-CN" dirty="0">
                  <a:solidFill>
                    <a:srgbClr val="262626"/>
                  </a:solidFill>
                  <a:latin typeface="+mn-lt"/>
                  <a:ea typeface="微软雅黑" panose="020B0503020204020204" pitchFamily="34" charset="-122"/>
                  <a:sym typeface="Arial" panose="020B0604020202020204" pitchFamily="34" charset="0"/>
                </a:rPr>
                <a:t>Simulate the annual return rate of equities, bonds and cash under Assumption III.</a:t>
              </a:r>
            </a:p>
            <a:p>
              <a:pPr marL="285750" indent="-285750" eaLnBrk="1" hangingPunct="1">
                <a:lnSpc>
                  <a:spcPct val="150000"/>
                </a:lnSpc>
                <a:buFont typeface="Arial" panose="020B0604020202020204" pitchFamily="34" charset="0"/>
                <a:buChar char="•"/>
              </a:pPr>
              <a:r>
                <a:rPr lang="en-US" altLang="zh-CN" dirty="0">
                  <a:solidFill>
                    <a:srgbClr val="262626"/>
                  </a:solidFill>
                  <a:latin typeface="+mn-lt"/>
                  <a:ea typeface="微软雅黑" panose="020B0503020204020204" pitchFamily="34" charset="-122"/>
                  <a:sym typeface="Arial" panose="020B0604020202020204" pitchFamily="34" charset="0"/>
                </a:rPr>
                <a:t>Calculate the three-year cumulative yield rate of stock.</a:t>
              </a:r>
            </a:p>
            <a:p>
              <a:pPr marL="285750" indent="-285750" eaLnBrk="1" hangingPunct="1">
                <a:lnSpc>
                  <a:spcPct val="150000"/>
                </a:lnSpc>
                <a:buFont typeface="Arial" panose="020B0604020202020204" pitchFamily="34" charset="0"/>
                <a:buChar char="•"/>
              </a:pPr>
              <a:r>
                <a:rPr lang="en-US" altLang="zh-CN" dirty="0">
                  <a:solidFill>
                    <a:srgbClr val="262626"/>
                  </a:solidFill>
                  <a:latin typeface="+mn-lt"/>
                  <a:ea typeface="微软雅黑" panose="020B0503020204020204" pitchFamily="34" charset="-122"/>
                  <a:sym typeface="Arial" panose="020B0604020202020204" pitchFamily="34" charset="0"/>
                </a:rPr>
                <a:t>Calculate capital required for filling the gap between actual stock return and guaranteed rate under each simulation.</a:t>
              </a:r>
            </a:p>
            <a:p>
              <a:pPr marL="285750" indent="-285750" eaLnBrk="1" hangingPunct="1">
                <a:lnSpc>
                  <a:spcPct val="150000"/>
                </a:lnSpc>
                <a:buFont typeface="Arial" panose="020B0604020202020204" pitchFamily="34" charset="0"/>
                <a:buChar char="•"/>
              </a:pPr>
              <a:r>
                <a:rPr lang="en-US" altLang="zh-CN" dirty="0">
                  <a:solidFill>
                    <a:srgbClr val="262626"/>
                  </a:solidFill>
                  <a:latin typeface="+mn-lt"/>
                  <a:ea typeface="微软雅黑" panose="020B0503020204020204" pitchFamily="34" charset="-122"/>
                  <a:sym typeface="Arial" panose="020B0604020202020204" pitchFamily="34" charset="0"/>
                </a:rPr>
                <a:t>Calculate its 99% quantile due to Assumption I. </a:t>
              </a:r>
            </a:p>
            <a:p>
              <a:pPr marL="285750" indent="-285750" eaLnBrk="1" hangingPunct="1">
                <a:lnSpc>
                  <a:spcPct val="150000"/>
                </a:lnSpc>
                <a:buFont typeface="Arial" panose="020B0604020202020204" pitchFamily="34" charset="0"/>
                <a:buChar char="•"/>
              </a:pPr>
              <a:r>
                <a:rPr lang="en-US" altLang="zh-CN" dirty="0">
                  <a:solidFill>
                    <a:srgbClr val="262626"/>
                  </a:solidFill>
                  <a:latin typeface="+mn-lt"/>
                  <a:ea typeface="微软雅黑" panose="020B0503020204020204" pitchFamily="34" charset="-122"/>
                  <a:sym typeface="Arial" panose="020B0604020202020204" pitchFamily="34" charset="0"/>
                </a:rPr>
                <a:t>Assume that all the capital is invested in bond, calculate product fee.</a:t>
              </a:r>
            </a:p>
            <a:p>
              <a:pPr marL="285750" indent="-285750" eaLnBrk="1" hangingPunct="1">
                <a:lnSpc>
                  <a:spcPct val="150000"/>
                </a:lnSpc>
                <a:buFont typeface="Arial" panose="020B0604020202020204" pitchFamily="34" charset="0"/>
                <a:buChar char="•"/>
              </a:pPr>
              <a:r>
                <a:rPr lang="en-US" altLang="zh-CN" dirty="0">
                  <a:solidFill>
                    <a:srgbClr val="262626"/>
                  </a:solidFill>
                  <a:latin typeface="+mn-lt"/>
                  <a:ea typeface="微软雅黑" panose="020B0503020204020204" pitchFamily="34" charset="-122"/>
                  <a:sym typeface="Arial" panose="020B0604020202020204" pitchFamily="34" charset="0"/>
                </a:rPr>
                <a:t>Figure out the final payout  using difference between gross return (actual stock yield rate or guaranteed rate) and fee.</a:t>
              </a:r>
            </a:p>
          </p:txBody>
        </p:sp>
        <p:sp>
          <p:nvSpPr>
            <p:cNvPr id="27665" name="文本框 83">
              <a:extLst>
                <a:ext uri="{FF2B5EF4-FFF2-40B4-BE49-F238E27FC236}">
                  <a16:creationId xmlns:a16="http://schemas.microsoft.com/office/drawing/2014/main" id="{0EADCBE2-FA58-4977-9220-4979888D0FFB}"/>
                </a:ext>
              </a:extLst>
            </p:cNvPr>
            <p:cNvSpPr txBox="1">
              <a:spLocks noChangeArrowheads="1"/>
            </p:cNvSpPr>
            <p:nvPr/>
          </p:nvSpPr>
          <p:spPr bwMode="auto">
            <a:xfrm>
              <a:off x="126997" y="-42460"/>
              <a:ext cx="4012805" cy="39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defRPr>
                  <a:solidFill>
                    <a:schemeClr val="tx1"/>
                  </a:solidFill>
                  <a:latin typeface="Calibri" panose="020F0502020204030204" pitchFamily="34" charset="0"/>
                  <a:ea typeface="宋体" panose="02010600030101010101" pitchFamily="2" charset="-122"/>
                </a:defRPr>
              </a:lvl1pPr>
              <a:lvl2pPr marL="742950" indent="-285750" defTabSz="512763">
                <a:defRPr>
                  <a:solidFill>
                    <a:schemeClr val="tx1"/>
                  </a:solidFill>
                  <a:latin typeface="Calibri" panose="020F0502020204030204" pitchFamily="34" charset="0"/>
                  <a:ea typeface="宋体" panose="02010600030101010101" pitchFamily="2" charset="-122"/>
                </a:defRPr>
              </a:lvl2pPr>
              <a:lvl3pPr marL="1143000" indent="-228600" defTabSz="512763">
                <a:defRPr>
                  <a:solidFill>
                    <a:schemeClr val="tx1"/>
                  </a:solidFill>
                  <a:latin typeface="Calibri" panose="020F0502020204030204" pitchFamily="34" charset="0"/>
                  <a:ea typeface="宋体" panose="02010600030101010101" pitchFamily="2" charset="-122"/>
                </a:defRPr>
              </a:lvl3pPr>
              <a:lvl4pPr marL="1600200" indent="-228600" defTabSz="512763">
                <a:defRPr>
                  <a:solidFill>
                    <a:schemeClr val="tx1"/>
                  </a:solidFill>
                  <a:latin typeface="Calibri" panose="020F0502020204030204" pitchFamily="34" charset="0"/>
                  <a:ea typeface="宋体" panose="02010600030101010101" pitchFamily="2" charset="-122"/>
                </a:defRPr>
              </a:lvl4pPr>
              <a:lvl5pPr marL="2057400" indent="-228600" defTabSz="512763">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1C2E48"/>
                  </a:solidFill>
                </a:rPr>
                <a:t>As for the capital-based product</a:t>
              </a:r>
            </a:p>
          </p:txBody>
        </p:sp>
        <p:cxnSp>
          <p:nvCxnSpPr>
            <p:cNvPr id="27666" name="直接连接符 120">
              <a:extLst>
                <a:ext uri="{FF2B5EF4-FFF2-40B4-BE49-F238E27FC236}">
                  <a16:creationId xmlns:a16="http://schemas.microsoft.com/office/drawing/2014/main" id="{D9257E06-BD3E-4C15-B7AF-3205506AC5F6}"/>
                </a:ext>
              </a:extLst>
            </p:cNvPr>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32">
            <a:extLst>
              <a:ext uri="{FF2B5EF4-FFF2-40B4-BE49-F238E27FC236}">
                <a16:creationId xmlns:a16="http://schemas.microsoft.com/office/drawing/2014/main" id="{1BC36344-5141-4990-9E56-50BD713A79B5}"/>
              </a:ext>
            </a:extLst>
          </p:cNvPr>
          <p:cNvSpPr txBox="1">
            <a:spLocks noChangeArrowheads="1"/>
          </p:cNvSpPr>
          <p:nvPr/>
        </p:nvSpPr>
        <p:spPr bwMode="auto">
          <a:xfrm>
            <a:off x="1392238" y="668338"/>
            <a:ext cx="39006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t>Outlines: Analysis Part</a:t>
            </a:r>
          </a:p>
        </p:txBody>
      </p:sp>
      <p:grpSp>
        <p:nvGrpSpPr>
          <p:cNvPr id="7" name="组合 16">
            <a:extLst>
              <a:ext uri="{FF2B5EF4-FFF2-40B4-BE49-F238E27FC236}">
                <a16:creationId xmlns:a16="http://schemas.microsoft.com/office/drawing/2014/main" id="{54BA13B0-224D-4F88-A757-8311B9CB9E2E}"/>
              </a:ext>
            </a:extLst>
          </p:cNvPr>
          <p:cNvGrpSpPr>
            <a:grpSpLocks/>
          </p:cNvGrpSpPr>
          <p:nvPr/>
        </p:nvGrpSpPr>
        <p:grpSpPr bwMode="auto">
          <a:xfrm>
            <a:off x="1392238" y="2038104"/>
            <a:ext cx="8928311" cy="2285423"/>
            <a:chOff x="103604" y="0"/>
            <a:chExt cx="8928156" cy="2286546"/>
          </a:xfrm>
        </p:grpSpPr>
        <p:sp>
          <p:nvSpPr>
            <p:cNvPr id="8" name="矩形 13">
              <a:extLst>
                <a:ext uri="{FF2B5EF4-FFF2-40B4-BE49-F238E27FC236}">
                  <a16:creationId xmlns:a16="http://schemas.microsoft.com/office/drawing/2014/main" id="{0BAD322C-40D0-461D-A98A-04AA6952689F}"/>
                </a:ext>
              </a:extLst>
            </p:cNvPr>
            <p:cNvSpPr>
              <a:spLocks noChangeArrowheads="1"/>
            </p:cNvSpPr>
            <p:nvPr/>
          </p:nvSpPr>
          <p:spPr bwMode="auto">
            <a:xfrm>
              <a:off x="103604" y="582680"/>
              <a:ext cx="8928156" cy="170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50000"/>
                </a:lnSpc>
                <a:buFont typeface="Arial" panose="020B0604020202020204" pitchFamily="34" charset="0"/>
                <a:buChar char="•"/>
              </a:pPr>
              <a:r>
                <a:rPr lang="en-US" altLang="zh-CN" dirty="0">
                  <a:solidFill>
                    <a:srgbClr val="262626"/>
                  </a:solidFill>
                  <a:latin typeface="+mn-lt"/>
                  <a:ea typeface="微软雅黑" panose="020B0503020204020204" pitchFamily="34" charset="-122"/>
                  <a:sym typeface="Arial" panose="020B0604020202020204" pitchFamily="34" charset="0"/>
                </a:rPr>
                <a:t>Given the strike price of 114.9369% (identical to the guaranteed rate), calculate the price of the European put option.</a:t>
              </a:r>
            </a:p>
            <a:p>
              <a:pPr marL="285750" indent="-285750" algn="just" eaLnBrk="1" hangingPunct="1">
                <a:lnSpc>
                  <a:spcPct val="150000"/>
                </a:lnSpc>
                <a:buFont typeface="Arial" panose="020B0604020202020204" pitchFamily="34" charset="0"/>
                <a:buChar char="•"/>
              </a:pPr>
              <a:r>
                <a:rPr lang="en-US" altLang="zh-CN" dirty="0">
                  <a:solidFill>
                    <a:srgbClr val="262626"/>
                  </a:solidFill>
                  <a:latin typeface="+mn-lt"/>
                  <a:ea typeface="微软雅黑" panose="020B0503020204020204" pitchFamily="34" charset="-122"/>
                  <a:sym typeface="Arial" panose="020B0604020202020204" pitchFamily="34" charset="0"/>
                </a:rPr>
                <a:t>Calculate the product fee using the option price, the transaction cost and the target profit, then get the final payout from the difference between gross return and fee.</a:t>
              </a:r>
            </a:p>
          </p:txBody>
        </p:sp>
        <p:sp>
          <p:nvSpPr>
            <p:cNvPr id="9" name="文本框 83">
              <a:extLst>
                <a:ext uri="{FF2B5EF4-FFF2-40B4-BE49-F238E27FC236}">
                  <a16:creationId xmlns:a16="http://schemas.microsoft.com/office/drawing/2014/main" id="{931212E4-C906-4916-908C-7C9C5289479A}"/>
                </a:ext>
              </a:extLst>
            </p:cNvPr>
            <p:cNvSpPr txBox="1">
              <a:spLocks noChangeArrowheads="1"/>
            </p:cNvSpPr>
            <p:nvPr/>
          </p:nvSpPr>
          <p:spPr bwMode="auto">
            <a:xfrm>
              <a:off x="103604" y="0"/>
              <a:ext cx="3586113" cy="40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defRPr>
                  <a:solidFill>
                    <a:schemeClr val="tx1"/>
                  </a:solidFill>
                  <a:latin typeface="Calibri" panose="020F0502020204030204" pitchFamily="34" charset="0"/>
                  <a:ea typeface="宋体" panose="02010600030101010101" pitchFamily="2" charset="-122"/>
                </a:defRPr>
              </a:lvl1pPr>
              <a:lvl2pPr marL="742950" indent="-285750" defTabSz="512763">
                <a:defRPr>
                  <a:solidFill>
                    <a:schemeClr val="tx1"/>
                  </a:solidFill>
                  <a:latin typeface="Calibri" panose="020F0502020204030204" pitchFamily="34" charset="0"/>
                  <a:ea typeface="宋体" panose="02010600030101010101" pitchFamily="2" charset="-122"/>
                </a:defRPr>
              </a:lvl2pPr>
              <a:lvl3pPr marL="1143000" indent="-228600" defTabSz="512763">
                <a:defRPr>
                  <a:solidFill>
                    <a:schemeClr val="tx1"/>
                  </a:solidFill>
                  <a:latin typeface="Calibri" panose="020F0502020204030204" pitchFamily="34" charset="0"/>
                  <a:ea typeface="宋体" panose="02010600030101010101" pitchFamily="2" charset="-122"/>
                </a:defRPr>
              </a:lvl3pPr>
              <a:lvl4pPr marL="1600200" indent="-228600" defTabSz="512763">
                <a:defRPr>
                  <a:solidFill>
                    <a:schemeClr val="tx1"/>
                  </a:solidFill>
                  <a:latin typeface="Calibri" panose="020F0502020204030204" pitchFamily="34" charset="0"/>
                  <a:ea typeface="宋体" panose="02010600030101010101" pitchFamily="2" charset="-122"/>
                </a:defRPr>
              </a:lvl4pPr>
              <a:lvl5pPr marL="2057400" indent="-228600" defTabSz="512763">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007BC6"/>
                  </a:solidFill>
                </a:rPr>
                <a:t>As for the option-based product</a:t>
              </a:r>
            </a:p>
          </p:txBody>
        </p:sp>
        <p:cxnSp>
          <p:nvCxnSpPr>
            <p:cNvPr id="10" name="直接连接符 120">
              <a:extLst>
                <a:ext uri="{FF2B5EF4-FFF2-40B4-BE49-F238E27FC236}">
                  <a16:creationId xmlns:a16="http://schemas.microsoft.com/office/drawing/2014/main" id="{82701027-74A0-4A81-AC34-11561DF520BD}"/>
                </a:ext>
              </a:extLst>
            </p:cNvPr>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aphicFrame>
        <p:nvGraphicFramePr>
          <p:cNvPr id="11" name="Object 3">
            <a:hlinkClick r:id="" action="ppaction://ole?verb=1"/>
            <a:extLst>
              <a:ext uri="{FF2B5EF4-FFF2-40B4-BE49-F238E27FC236}">
                <a16:creationId xmlns:a16="http://schemas.microsoft.com/office/drawing/2014/main" id="{8737AECD-14E8-42C9-9323-C5FFE5F2846F}"/>
              </a:ext>
            </a:extLst>
          </p:cNvPr>
          <p:cNvGraphicFramePr>
            <a:graphicFrameLocks noChangeAspect="1"/>
          </p:cNvGraphicFramePr>
          <p:nvPr>
            <p:extLst>
              <p:ext uri="{D42A27DB-BD31-4B8C-83A1-F6EECF244321}">
                <p14:modId xmlns:p14="http://schemas.microsoft.com/office/powerpoint/2010/main" val="762289759"/>
              </p:ext>
            </p:extLst>
          </p:nvPr>
        </p:nvGraphicFramePr>
        <p:xfrm>
          <a:off x="-142240" y="5120640"/>
          <a:ext cx="12476480" cy="18834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4502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文本框 8">
            <a:extLst>
              <a:ext uri="{FF2B5EF4-FFF2-40B4-BE49-F238E27FC236}">
                <a16:creationId xmlns:a16="http://schemas.microsoft.com/office/drawing/2014/main" id="{9BEBA61E-353C-42A5-BBC4-88EED732BA2C}"/>
              </a:ext>
            </a:extLst>
          </p:cNvPr>
          <p:cNvSpPr txBox="1">
            <a:spLocks noChangeArrowheads="1"/>
          </p:cNvSpPr>
          <p:nvPr/>
        </p:nvSpPr>
        <p:spPr bwMode="auto">
          <a:xfrm>
            <a:off x="1392238" y="668338"/>
            <a:ext cx="73009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t>Outlines: Improvement &amp; Comparison Part</a:t>
            </a:r>
          </a:p>
        </p:txBody>
      </p:sp>
      <p:sp>
        <p:nvSpPr>
          <p:cNvPr id="19482" name="矩形 13">
            <a:extLst>
              <a:ext uri="{FF2B5EF4-FFF2-40B4-BE49-F238E27FC236}">
                <a16:creationId xmlns:a16="http://schemas.microsoft.com/office/drawing/2014/main" id="{558042F5-956E-4076-8C08-DF4B0473073C}"/>
              </a:ext>
            </a:extLst>
          </p:cNvPr>
          <p:cNvSpPr>
            <a:spLocks noChangeArrowheads="1"/>
          </p:cNvSpPr>
          <p:nvPr/>
        </p:nvSpPr>
        <p:spPr bwMode="auto">
          <a:xfrm>
            <a:off x="1530984" y="1752903"/>
            <a:ext cx="8700136" cy="318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indent="457200" eaLnBrk="1" hangingPunct="1">
              <a:lnSpc>
                <a:spcPct val="125000"/>
              </a:lnSpc>
            </a:pPr>
            <a:r>
              <a:rPr lang="en-US" altLang="zh-CN" dirty="0">
                <a:solidFill>
                  <a:srgbClr val="262626"/>
                </a:solidFill>
                <a:latin typeface="+mn-lt"/>
                <a:ea typeface="微软雅黑" panose="020B0503020204020204" pitchFamily="34" charset="-122"/>
                <a:sym typeface="Arial" panose="020B0604020202020204" pitchFamily="34" charset="0"/>
              </a:rPr>
              <a:t>In order to promote the capital-based product, we try different proportions of investment approach and identify the best portfolio that maximizes the final payout with certain accuracy. As for the option part, we change the strike price to either higher or lower to maximize the final payout and pick the appropriate strike price out.</a:t>
            </a:r>
          </a:p>
          <a:p>
            <a:pPr indent="457200" eaLnBrk="1" hangingPunct="1">
              <a:lnSpc>
                <a:spcPct val="125000"/>
              </a:lnSpc>
            </a:pPr>
            <a:endParaRPr lang="en-US" altLang="zh-CN" dirty="0">
              <a:solidFill>
                <a:srgbClr val="262626"/>
              </a:solidFill>
              <a:latin typeface="+mn-lt"/>
              <a:ea typeface="微软雅黑" panose="020B0503020204020204" pitchFamily="34" charset="-122"/>
              <a:sym typeface="Arial" panose="020B0604020202020204" pitchFamily="34" charset="0"/>
            </a:endParaRPr>
          </a:p>
          <a:p>
            <a:pPr indent="457200" eaLnBrk="1" hangingPunct="1">
              <a:lnSpc>
                <a:spcPct val="125000"/>
              </a:lnSpc>
            </a:pPr>
            <a:r>
              <a:rPr lang="en-US" altLang="zh-CN" dirty="0">
                <a:solidFill>
                  <a:srgbClr val="262626"/>
                </a:solidFill>
                <a:latin typeface="+mn-lt"/>
                <a:ea typeface="微软雅黑" panose="020B0503020204020204" pitchFamily="34" charset="-122"/>
                <a:sym typeface="Arial" panose="020B0604020202020204" pitchFamily="34" charset="0"/>
              </a:rPr>
              <a:t>According to the consequences from previous calculations, we list the corresponding fee, the amount of final payout and the volatility of the capital-based product under the best portfolio and the option-based product under the suitable strike price separately. Additionally, we give some analysis and further suggestions based on the comparing table.</a:t>
            </a:r>
          </a:p>
        </p:txBody>
      </p:sp>
    </p:spTree>
    <p:extLst>
      <p:ext uri="{BB962C8B-B14F-4D97-AF65-F5344CB8AC3E}">
        <p14:creationId xmlns:p14="http://schemas.microsoft.com/office/powerpoint/2010/main" val="215787146"/>
      </p:ext>
    </p:extLst>
  </p:cSld>
  <p:clrMapOvr>
    <a:masterClrMapping/>
  </p:clrMapOvr>
</p:sld>
</file>

<file path=ppt/theme/theme1.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自定义设计方案">
  <a:themeElements>
    <a:clrScheme name="7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8_自定义设计方案">
  <a:themeElements>
    <a:clrScheme name="8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_自定义设计方案">
  <a:themeElements>
    <a:clrScheme name="9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0_自定义设计方案">
  <a:themeElements>
    <a:clrScheme name="10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1_自定义设计方案">
  <a:themeElements>
    <a:clrScheme name="1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Office 主题">
  <a:themeElements>
    <a:clrScheme name="自定义 68">
      <a:dk1>
        <a:srgbClr val="000000"/>
      </a:dk1>
      <a:lt1>
        <a:srgbClr val="FFFFFF"/>
      </a:lt1>
      <a:dk2>
        <a:srgbClr val="44546A"/>
      </a:dk2>
      <a:lt2>
        <a:srgbClr val="E7E6E6"/>
      </a:lt2>
      <a:accent1>
        <a:srgbClr val="5B9BD5"/>
      </a:accent1>
      <a:accent2>
        <a:srgbClr val="3F3F3F"/>
      </a:accent2>
      <a:accent3>
        <a:srgbClr val="FFFFFF"/>
      </a:accent3>
      <a:accent4>
        <a:srgbClr val="000000"/>
      </a:accent4>
      <a:accent5>
        <a:srgbClr val="B5CBE7"/>
      </a:accent5>
      <a:accent6>
        <a:srgbClr val="3F3F3F"/>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自定义设计方案">
  <a:themeElements>
    <a:clrScheme name="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自定义设计方案">
  <a:themeElements>
    <a:clrScheme name="3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自定义设计方案">
  <a:themeElements>
    <a:clrScheme name="4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自定义设计方案">
  <a:themeElements>
    <a:clrScheme name="5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5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自定义设计方案">
  <a:themeElements>
    <a:clrScheme name="6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251</TotalTime>
  <Pages>0</Pages>
  <Words>2299</Words>
  <Characters>0</Characters>
  <Application>Microsoft Office PowerPoint</Application>
  <DocSecurity>0</DocSecurity>
  <PresentationFormat>宽屏</PresentationFormat>
  <Lines>0</Lines>
  <Paragraphs>328</Paragraphs>
  <Slides>37</Slides>
  <Notes>5</Notes>
  <HiddenSlides>0</HiddenSlides>
  <MMClips>0</MMClips>
  <ScaleCrop>false</ScaleCrop>
  <HeadingPairs>
    <vt:vector size="6" baseType="variant">
      <vt:variant>
        <vt:lpstr>已用的字体</vt:lpstr>
      </vt:variant>
      <vt:variant>
        <vt:i4>11</vt:i4>
      </vt:variant>
      <vt:variant>
        <vt:lpstr>主题</vt:lpstr>
      </vt:variant>
      <vt:variant>
        <vt:i4>16</vt:i4>
      </vt:variant>
      <vt:variant>
        <vt:lpstr>幻灯片标题</vt:lpstr>
      </vt:variant>
      <vt:variant>
        <vt:i4>37</vt:i4>
      </vt:variant>
    </vt:vector>
  </HeadingPairs>
  <TitlesOfParts>
    <vt:vector size="64" baseType="lpstr">
      <vt:lpstr>等线</vt:lpstr>
      <vt:lpstr>方正兰亭超细黑简体</vt:lpstr>
      <vt:lpstr>方正准圆简体</vt:lpstr>
      <vt:lpstr>宋体</vt:lpstr>
      <vt:lpstr>微软雅黑</vt:lpstr>
      <vt:lpstr>Arial</vt:lpstr>
      <vt:lpstr>Calibri</vt:lpstr>
      <vt:lpstr>Calibri Light</vt:lpstr>
      <vt:lpstr>High Tower Text</vt:lpstr>
      <vt:lpstr>Times New Roman</vt:lpstr>
      <vt:lpstr>Wingdings</vt:lpstr>
      <vt:lpstr>自定义设计方案</vt:lpstr>
      <vt:lpstr>2_Office 主题</vt:lpstr>
      <vt:lpstr>4_Office 主题</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QY W</cp:lastModifiedBy>
  <cp:revision>171</cp:revision>
  <dcterms:created xsi:type="dcterms:W3CDTF">2014-12-22T08:14:02Z</dcterms:created>
  <dcterms:modified xsi:type="dcterms:W3CDTF">2019-01-04T06:48:48Z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y fmtid="{D5CDD505-2E9C-101B-9397-08002B2CF9AE}" pid="3" name="name">
    <vt:lpwstr>zPEg8nTYF159641.ppt</vt:lpwstr>
  </property>
  <property fmtid="{D5CDD505-2E9C-101B-9397-08002B2CF9AE}" pid="4" name="fileid">
    <vt:lpwstr>523738</vt:lpwstr>
  </property>
</Properties>
</file>